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JPG" ContentType="image/.jpg"/>
  <Default Extension="wmf" ContentType="image/x-w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69"/>
  </p:handoutMasterIdLst>
  <p:sldIdLst>
    <p:sldId id="257" r:id="rId3"/>
    <p:sldId id="275" r:id="rId5"/>
    <p:sldId id="350" r:id="rId6"/>
    <p:sldId id="256" r:id="rId7"/>
    <p:sldId id="348" r:id="rId8"/>
    <p:sldId id="354" r:id="rId9"/>
    <p:sldId id="355" r:id="rId10"/>
    <p:sldId id="281" r:id="rId11"/>
    <p:sldId id="295" r:id="rId12"/>
    <p:sldId id="357" r:id="rId13"/>
    <p:sldId id="296" r:id="rId14"/>
    <p:sldId id="276" r:id="rId15"/>
    <p:sldId id="351" r:id="rId16"/>
    <p:sldId id="306" r:id="rId17"/>
    <p:sldId id="309" r:id="rId18"/>
    <p:sldId id="358" r:id="rId19"/>
    <p:sldId id="311" r:id="rId20"/>
    <p:sldId id="283" r:id="rId21"/>
    <p:sldId id="312" r:id="rId22"/>
    <p:sldId id="313" r:id="rId23"/>
    <p:sldId id="314" r:id="rId24"/>
    <p:sldId id="315" r:id="rId25"/>
    <p:sldId id="316" r:id="rId26"/>
    <p:sldId id="373" r:id="rId27"/>
    <p:sldId id="372" r:id="rId28"/>
    <p:sldId id="376" r:id="rId29"/>
    <p:sldId id="374" r:id="rId30"/>
    <p:sldId id="379" r:id="rId31"/>
    <p:sldId id="380" r:id="rId32"/>
    <p:sldId id="377" r:id="rId33"/>
    <p:sldId id="375" r:id="rId34"/>
    <p:sldId id="352" r:id="rId35"/>
    <p:sldId id="320" r:id="rId36"/>
    <p:sldId id="361" r:id="rId37"/>
    <p:sldId id="277" r:id="rId38"/>
    <p:sldId id="336" r:id="rId39"/>
    <p:sldId id="363" r:id="rId40"/>
    <p:sldId id="362" r:id="rId41"/>
    <p:sldId id="337" r:id="rId42"/>
    <p:sldId id="338" r:id="rId43"/>
    <p:sldId id="339" r:id="rId44"/>
    <p:sldId id="340" r:id="rId45"/>
    <p:sldId id="341" r:id="rId46"/>
    <p:sldId id="364" r:id="rId47"/>
    <p:sldId id="342" r:id="rId48"/>
    <p:sldId id="344" r:id="rId49"/>
    <p:sldId id="345" r:id="rId50"/>
    <p:sldId id="343" r:id="rId51"/>
    <p:sldId id="346" r:id="rId52"/>
    <p:sldId id="365" r:id="rId53"/>
    <p:sldId id="366" r:id="rId54"/>
    <p:sldId id="367" r:id="rId55"/>
    <p:sldId id="378" r:id="rId56"/>
    <p:sldId id="368" r:id="rId57"/>
    <p:sldId id="369" r:id="rId58"/>
    <p:sldId id="370" r:id="rId59"/>
    <p:sldId id="371" r:id="rId60"/>
    <p:sldId id="321" r:id="rId61"/>
    <p:sldId id="353" r:id="rId62"/>
    <p:sldId id="359" r:id="rId63"/>
    <p:sldId id="279" r:id="rId64"/>
    <p:sldId id="305" r:id="rId65"/>
    <p:sldId id="360" r:id="rId66"/>
    <p:sldId id="280" r:id="rId67"/>
    <p:sldId id="278" r:id="rId6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00"/>
    <a:srgbClr val="E6E6E6"/>
    <a:srgbClr val="9F9FFF"/>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63" autoAdjust="0"/>
    <p:restoredTop sz="66040" autoAdjust="0"/>
  </p:normalViewPr>
  <p:slideViewPr>
    <p:cSldViewPr snapToGrid="0">
      <p:cViewPr varScale="1">
        <p:scale>
          <a:sx n="44" d="100"/>
          <a:sy n="44" d="100"/>
        </p:scale>
        <p:origin x="1184" y="2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2" Type="http://schemas.openxmlformats.org/officeDocument/2006/relationships/tableStyles" Target="tableStyles.xml"/><Relationship Id="rId71" Type="http://schemas.openxmlformats.org/officeDocument/2006/relationships/viewProps" Target="viewProps.xml"/><Relationship Id="rId70" Type="http://schemas.openxmlformats.org/officeDocument/2006/relationships/presProps" Target="presProps.xml"/><Relationship Id="rId7" Type="http://schemas.openxmlformats.org/officeDocument/2006/relationships/slide" Target="slides/slide4.xml"/><Relationship Id="rId69" Type="http://schemas.openxmlformats.org/officeDocument/2006/relationships/handoutMaster" Target="handoutMasters/handoutMaster1.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3.vml.rels><?xml version="1.0" encoding="UTF-8" standalone="yes"?>
<Relationships xmlns="http://schemas.openxmlformats.org/package/2006/relationships"><Relationship Id="rId4" Type="http://schemas.openxmlformats.org/officeDocument/2006/relationships/image" Target="../media/image36.wmf"/><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s>
</file>

<file path=ppt/drawings/_rels/vmlDrawing4.vml.rels><?xml version="1.0" encoding="UTF-8" standalone="yes"?>
<Relationships xmlns="http://schemas.openxmlformats.org/package/2006/relationships"><Relationship Id="rId5" Type="http://schemas.openxmlformats.org/officeDocument/2006/relationships/image" Target="../media/image39.wmf"/><Relationship Id="rId4" Type="http://schemas.openxmlformats.org/officeDocument/2006/relationships/image" Target="../media/image36.wmf"/><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865E49-D195-432D-8F28-230D9A8C6C8F}"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4D9BB29-4DC0-4D30-880D-404EB8DA0874}"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E6E594-5FF7-4327-8936-581CD19B0A0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A7DBAA-765C-4A04-862F-E589233B003F}"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u="none" strike="noStrike" kern="1200" baseline="0" dirty="0">
              <a:solidFill>
                <a:schemeClr val="tx1"/>
              </a:solidFill>
              <a:latin typeface="+mn-lt"/>
              <a:ea typeface="+mn-ea"/>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lang="zh-CN" alt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Picture 10"/>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8136" y="51042"/>
            <a:ext cx="656987" cy="655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p:cNvCxnSpPr/>
          <p:nvPr userDrawn="1"/>
        </p:nvCxnSpPr>
        <p:spPr>
          <a:xfrm>
            <a:off x="0" y="756460"/>
            <a:ext cx="12192000" cy="0"/>
          </a:xfrm>
          <a:prstGeom prst="line">
            <a:avLst/>
          </a:prstGeom>
        </p:spPr>
        <p:style>
          <a:lnRef idx="2">
            <a:schemeClr val="accent2"/>
          </a:lnRef>
          <a:fillRef idx="0">
            <a:schemeClr val="accent2"/>
          </a:fillRef>
          <a:effectRef idx="1">
            <a:schemeClr val="accent2"/>
          </a:effectRef>
          <a:fontRef idx="minor">
            <a:schemeClr val="tx1"/>
          </a:fontRef>
        </p:style>
      </p:cxnSp>
      <p:sp>
        <p:nvSpPr>
          <p:cNvPr id="10" name="文本框 9"/>
          <p:cNvSpPr txBox="1"/>
          <p:nvPr userDrawn="1"/>
        </p:nvSpPr>
        <p:spPr>
          <a:xfrm>
            <a:off x="11732261" y="6513607"/>
            <a:ext cx="497252" cy="400110"/>
          </a:xfrm>
          <a:prstGeom prst="rect">
            <a:avLst/>
          </a:prstGeom>
          <a:noFill/>
        </p:spPr>
        <p:txBody>
          <a:bodyPr wrap="none" rtlCol="0">
            <a:spAutoFit/>
          </a:bodyPr>
          <a:lstStyle/>
          <a:p>
            <a:fld id="{112CCA85-3D2C-4D2E-97E5-5FA00D7F5DB2}" type="slidenum">
              <a:rPr lang="zh-CN" altLang="en-US" sz="2000" b="1" smtClean="0">
                <a:solidFill>
                  <a:srgbClr val="002060"/>
                </a:solidFill>
              </a:rPr>
            </a:fld>
            <a:endParaRPr lang="zh-CN" altLang="en-US" sz="2000" b="1" dirty="0">
              <a:solidFill>
                <a:srgbClr val="00206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3.jpe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vmlDrawing" Target="../drawings/vmlDrawing1.vml"/><Relationship Id="rId6" Type="http://schemas.openxmlformats.org/officeDocument/2006/relationships/slideLayout" Target="../slideLayouts/slideLayout1.xml"/><Relationship Id="rId5" Type="http://schemas.openxmlformats.org/officeDocument/2006/relationships/oleObject" Target="../embeddings/oleObject2.bin"/><Relationship Id="rId4" Type="http://schemas.openxmlformats.org/officeDocument/2006/relationships/image" Target="../media/image18.wmf"/><Relationship Id="rId3" Type="http://schemas.openxmlformats.org/officeDocument/2006/relationships/oleObject" Target="../embeddings/oleObject1.bin"/><Relationship Id="rId2" Type="http://schemas.openxmlformats.org/officeDocument/2006/relationships/image" Target="../media/image17.png"/><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20.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xml"/><Relationship Id="rId2" Type="http://schemas.openxmlformats.org/officeDocument/2006/relationships/image" Target="../media/image27.GIF"/><Relationship Id="rId1" Type="http://schemas.openxmlformats.org/officeDocument/2006/relationships/image" Target="../media/image26.GI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27.xml.rels><?xml version="1.0" encoding="UTF-8" standalone="yes"?>
<Relationships xmlns="http://schemas.openxmlformats.org/package/2006/relationships"><Relationship Id="rId9" Type="http://schemas.openxmlformats.org/officeDocument/2006/relationships/vmlDrawing" Target="../drawings/vmlDrawing2.vml"/><Relationship Id="rId8" Type="http://schemas.openxmlformats.org/officeDocument/2006/relationships/slideLayout" Target="../slideLayouts/slideLayout1.xml"/><Relationship Id="rId7" Type="http://schemas.openxmlformats.org/officeDocument/2006/relationships/oleObject" Target="../embeddings/oleObject5.bin"/><Relationship Id="rId6" Type="http://schemas.openxmlformats.org/officeDocument/2006/relationships/image" Target="../media/image32.wmf"/><Relationship Id="rId5" Type="http://schemas.openxmlformats.org/officeDocument/2006/relationships/oleObject" Target="../embeddings/oleObject4.bin"/><Relationship Id="rId4" Type="http://schemas.openxmlformats.org/officeDocument/2006/relationships/image" Target="../media/image31.wmf"/><Relationship Id="rId3" Type="http://schemas.openxmlformats.org/officeDocument/2006/relationships/oleObject" Target="../embeddings/oleObject3.bin"/><Relationship Id="rId2" Type="http://schemas.openxmlformats.org/officeDocument/2006/relationships/image" Target="../media/image30.jpeg"/><Relationship Id="rId10" Type="http://schemas.openxmlformats.org/officeDocument/2006/relationships/notesSlide" Target="../notesSlides/notesSlide27.xml"/><Relationship Id="rId1" Type="http://schemas.openxmlformats.org/officeDocument/2006/relationships/image" Target="../media/image29.jpeg"/></Relationships>
</file>

<file path=ppt/slides/_rels/slide28.xml.rels><?xml version="1.0" encoding="UTF-8" standalone="yes"?>
<Relationships xmlns="http://schemas.openxmlformats.org/package/2006/relationships"><Relationship Id="rId9" Type="http://schemas.openxmlformats.org/officeDocument/2006/relationships/image" Target="../media/image37.png"/><Relationship Id="rId8" Type="http://schemas.openxmlformats.org/officeDocument/2006/relationships/image" Target="../media/image36.wmf"/><Relationship Id="rId7" Type="http://schemas.openxmlformats.org/officeDocument/2006/relationships/oleObject" Target="../embeddings/oleObject9.bin"/><Relationship Id="rId6" Type="http://schemas.openxmlformats.org/officeDocument/2006/relationships/image" Target="../media/image35.wmf"/><Relationship Id="rId5" Type="http://schemas.openxmlformats.org/officeDocument/2006/relationships/oleObject" Target="../embeddings/oleObject8.bin"/><Relationship Id="rId4" Type="http://schemas.openxmlformats.org/officeDocument/2006/relationships/image" Target="../media/image34.wmf"/><Relationship Id="rId3" Type="http://schemas.openxmlformats.org/officeDocument/2006/relationships/oleObject" Target="../embeddings/oleObject7.bin"/><Relationship Id="rId2" Type="http://schemas.openxmlformats.org/officeDocument/2006/relationships/image" Target="../media/image33.wmf"/><Relationship Id="rId13" Type="http://schemas.openxmlformats.org/officeDocument/2006/relationships/notesSlide" Target="../notesSlides/notesSlide28.xml"/><Relationship Id="rId12" Type="http://schemas.openxmlformats.org/officeDocument/2006/relationships/vmlDrawing" Target="../drawings/vmlDrawing3.vml"/><Relationship Id="rId11" Type="http://schemas.openxmlformats.org/officeDocument/2006/relationships/slideLayout" Target="../slideLayouts/slideLayout1.xml"/><Relationship Id="rId10" Type="http://schemas.openxmlformats.org/officeDocument/2006/relationships/image" Target="../media/image38.png"/><Relationship Id="rId1" Type="http://schemas.openxmlformats.org/officeDocument/2006/relationships/oleObject" Target="../embeddings/oleObject6.bin"/></Relationships>
</file>

<file path=ppt/slides/_rels/slide29.xml.rels><?xml version="1.0" encoding="UTF-8" standalone="yes"?>
<Relationships xmlns="http://schemas.openxmlformats.org/package/2006/relationships"><Relationship Id="rId9" Type="http://schemas.openxmlformats.org/officeDocument/2006/relationships/image" Target="../media/image37.png"/><Relationship Id="rId8" Type="http://schemas.openxmlformats.org/officeDocument/2006/relationships/image" Target="../media/image36.wmf"/><Relationship Id="rId7" Type="http://schemas.openxmlformats.org/officeDocument/2006/relationships/oleObject" Target="../embeddings/oleObject13.bin"/><Relationship Id="rId6" Type="http://schemas.openxmlformats.org/officeDocument/2006/relationships/image" Target="../media/image35.wmf"/><Relationship Id="rId5" Type="http://schemas.openxmlformats.org/officeDocument/2006/relationships/oleObject" Target="../embeddings/oleObject12.bin"/><Relationship Id="rId4" Type="http://schemas.openxmlformats.org/officeDocument/2006/relationships/image" Target="../media/image34.wmf"/><Relationship Id="rId3" Type="http://schemas.openxmlformats.org/officeDocument/2006/relationships/oleObject" Target="../embeddings/oleObject11.bin"/><Relationship Id="rId2" Type="http://schemas.openxmlformats.org/officeDocument/2006/relationships/image" Target="../media/image33.wmf"/><Relationship Id="rId15" Type="http://schemas.openxmlformats.org/officeDocument/2006/relationships/notesSlide" Target="../notesSlides/notesSlide29.xml"/><Relationship Id="rId14" Type="http://schemas.openxmlformats.org/officeDocument/2006/relationships/vmlDrawing" Target="../drawings/vmlDrawing4.vml"/><Relationship Id="rId13" Type="http://schemas.openxmlformats.org/officeDocument/2006/relationships/slideLayout" Target="../slideLayouts/slideLayout1.xml"/><Relationship Id="rId12" Type="http://schemas.openxmlformats.org/officeDocument/2006/relationships/image" Target="../media/image39.wmf"/><Relationship Id="rId11" Type="http://schemas.openxmlformats.org/officeDocument/2006/relationships/oleObject" Target="../embeddings/oleObject14.bin"/><Relationship Id="rId10" Type="http://schemas.openxmlformats.org/officeDocument/2006/relationships/image" Target="../media/image38.png"/><Relationship Id="rId1" Type="http://schemas.openxmlformats.org/officeDocument/2006/relationships/oleObject" Target="../embeddings/oleObject10.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image" Target="../media/image4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image" Target="../media/image20.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image" Target="../media/image42.pn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1.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image" Target="../media/image46.png"/></Relationships>
</file>

<file path=ppt/slides/_rels/slide38.xml.rels><?xml version="1.0" encoding="UTF-8" standalone="yes"?>
<Relationships xmlns="http://schemas.openxmlformats.org/package/2006/relationships"><Relationship Id="rId7" Type="http://schemas.openxmlformats.org/officeDocument/2006/relationships/notesSlide" Target="../notesSlides/notesSlide38.xml"/><Relationship Id="rId6"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1.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1.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1.xml"/><Relationship Id="rId2" Type="http://schemas.openxmlformats.org/officeDocument/2006/relationships/image" Target="../media/image59.png"/><Relationship Id="rId1" Type="http://schemas.openxmlformats.org/officeDocument/2006/relationships/image" Target="../media/image58.png"/></Relationships>
</file>

<file path=ppt/slides/_rels/slide42.xml.rels><?xml version="1.0" encoding="UTF-8" standalone="yes"?>
<Relationships xmlns="http://schemas.openxmlformats.org/package/2006/relationships"><Relationship Id="rId7" Type="http://schemas.openxmlformats.org/officeDocument/2006/relationships/notesSlide" Target="../notesSlides/notesSlide42.xml"/><Relationship Id="rId6"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63.png"/><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43.xml.rels><?xml version="1.0" encoding="UTF-8" standalone="yes"?>
<Relationships xmlns="http://schemas.openxmlformats.org/package/2006/relationships"><Relationship Id="rId6" Type="http://schemas.openxmlformats.org/officeDocument/2006/relationships/notesSlide" Target="../notesSlides/notesSlide43.xml"/><Relationship Id="rId5" Type="http://schemas.openxmlformats.org/officeDocument/2006/relationships/slideLayout" Target="../slideLayouts/slideLayout1.xml"/><Relationship Id="rId4" Type="http://schemas.openxmlformats.org/officeDocument/2006/relationships/image" Target="../media/image68.png"/><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1.xml"/><Relationship Id="rId2" Type="http://schemas.openxmlformats.org/officeDocument/2006/relationships/image" Target="../media/image70.png"/><Relationship Id="rId1" Type="http://schemas.openxmlformats.org/officeDocument/2006/relationships/image" Target="../media/image69.png"/></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1.xml"/><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pn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1.xml"/><Relationship Id="rId2" Type="http://schemas.openxmlformats.org/officeDocument/2006/relationships/image" Target="../media/image75.png"/><Relationship Id="rId1" Type="http://schemas.openxmlformats.org/officeDocument/2006/relationships/image" Target="../media/image74.png"/></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47.xml"/><Relationship Id="rId4" Type="http://schemas.openxmlformats.org/officeDocument/2006/relationships/slideLayout" Target="../slideLayouts/slideLayout1.xml"/><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76.pn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1.xml"/><Relationship Id="rId2" Type="http://schemas.openxmlformats.org/officeDocument/2006/relationships/image" Target="../media/image80.png"/><Relationship Id="rId1" Type="http://schemas.openxmlformats.org/officeDocument/2006/relationships/image" Target="../media/image79.png"/></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49.xml"/><Relationship Id="rId4" Type="http://schemas.openxmlformats.org/officeDocument/2006/relationships/slideLayout" Target="../slideLayouts/slideLayout1.xml"/><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image" Target="../media/image8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6" Type="http://schemas.openxmlformats.org/officeDocument/2006/relationships/notesSlide" Target="../notesSlides/notesSlide50.xml"/><Relationship Id="rId5" Type="http://schemas.openxmlformats.org/officeDocument/2006/relationships/slideLayout" Target="../slideLayouts/slideLayout1.xml"/><Relationship Id="rId4" Type="http://schemas.openxmlformats.org/officeDocument/2006/relationships/image" Target="../media/image87.png"/><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image" Target="../media/image84.png"/></Relationships>
</file>

<file path=ppt/slides/_rels/slide51.xml.rels><?xml version="1.0" encoding="UTF-8" standalone="yes"?>
<Relationships xmlns="http://schemas.openxmlformats.org/package/2006/relationships"><Relationship Id="rId6" Type="http://schemas.openxmlformats.org/officeDocument/2006/relationships/notesSlide" Target="../notesSlides/notesSlide51.xml"/><Relationship Id="rId5" Type="http://schemas.openxmlformats.org/officeDocument/2006/relationships/slideLayout" Target="../slideLayouts/slideLayout1.xml"/><Relationship Id="rId4" Type="http://schemas.openxmlformats.org/officeDocument/2006/relationships/image" Target="../media/image91.png"/><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image" Target="../media/image88.png"/></Relationships>
</file>

<file path=ppt/slides/_rels/slide52.xml.rels><?xml version="1.0" encoding="UTF-8" standalone="yes"?>
<Relationships xmlns="http://schemas.openxmlformats.org/package/2006/relationships"><Relationship Id="rId5" Type="http://schemas.openxmlformats.org/officeDocument/2006/relationships/notesSlide" Target="../notesSlides/notesSlide52.xml"/><Relationship Id="rId4" Type="http://schemas.openxmlformats.org/officeDocument/2006/relationships/slideLayout" Target="../slideLayouts/slideLayout1.xml"/><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image" Target="../media/image92.png"/></Relationships>
</file>

<file path=ppt/slides/_rels/slide53.xml.rels><?xml version="1.0" encoding="UTF-8" standalone="yes"?>
<Relationships xmlns="http://schemas.openxmlformats.org/package/2006/relationships"><Relationship Id="rId6" Type="http://schemas.openxmlformats.org/officeDocument/2006/relationships/notesSlide" Target="../notesSlides/notesSlide53.xml"/><Relationship Id="rId5" Type="http://schemas.openxmlformats.org/officeDocument/2006/relationships/slideLayout" Target="../slideLayouts/slideLayout1.xml"/><Relationship Id="rId4" Type="http://schemas.openxmlformats.org/officeDocument/2006/relationships/image" Target="../media/image98.png"/><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image" Target="../media/image95.png"/></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1.xml"/><Relationship Id="rId2" Type="http://schemas.openxmlformats.org/officeDocument/2006/relationships/image" Target="../media/image100.png"/><Relationship Id="rId1" Type="http://schemas.openxmlformats.org/officeDocument/2006/relationships/image" Target="../media/image99.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xml"/><Relationship Id="rId1" Type="http://schemas.openxmlformats.org/officeDocument/2006/relationships/image" Target="../media/image101.png"/></Relationships>
</file>

<file path=ppt/slides/_rels/slide56.xml.rels><?xml version="1.0" encoding="UTF-8" standalone="yes"?>
<Relationships xmlns="http://schemas.openxmlformats.org/package/2006/relationships"><Relationship Id="rId5" Type="http://schemas.openxmlformats.org/officeDocument/2006/relationships/notesSlide" Target="../notesSlides/notesSlide56.xml"/><Relationship Id="rId4" Type="http://schemas.openxmlformats.org/officeDocument/2006/relationships/slideLayout" Target="../slideLayouts/slideLayout1.xml"/><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image" Target="../media/image102.png"/></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1.xml"/><Relationship Id="rId2" Type="http://schemas.openxmlformats.org/officeDocument/2006/relationships/image" Target="../media/image106.png"/><Relationship Id="rId1" Type="http://schemas.openxmlformats.org/officeDocument/2006/relationships/image" Target="../media/image105.png"/></Relationships>
</file>

<file path=ppt/slides/_rels/slide58.xml.rels><?xml version="1.0" encoding="UTF-8" standalone="yes"?>
<Relationships xmlns="http://schemas.openxmlformats.org/package/2006/relationships"><Relationship Id="rId7" Type="http://schemas.openxmlformats.org/officeDocument/2006/relationships/notesSlide" Target="../notesSlides/notesSlide58.xml"/><Relationship Id="rId6" Type="http://schemas.openxmlformats.org/officeDocument/2006/relationships/slideLayout" Target="../slideLayouts/slideLayout1.xml"/><Relationship Id="rId5" Type="http://schemas.openxmlformats.org/officeDocument/2006/relationships/hyperlink" Target="https://zybuluo.com/hanbingtao/note/541458" TargetMode="External"/><Relationship Id="rId4" Type="http://schemas.openxmlformats.org/officeDocument/2006/relationships/image" Target="../media/image109.png"/><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image" Target="../media/image20.jpe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xml"/><Relationship Id="rId1" Type="http://schemas.openxmlformats.org/officeDocument/2006/relationships/image" Target="../media/image110.png"/></Relationships>
</file>

<file path=ppt/slides/_rels/slide62.xml.rels><?xml version="1.0" encoding="UTF-8" standalone="yes"?>
<Relationships xmlns="http://schemas.openxmlformats.org/package/2006/relationships"><Relationship Id="rId6" Type="http://schemas.openxmlformats.org/officeDocument/2006/relationships/notesSlide" Target="../notesSlides/notesSlide62.xml"/><Relationship Id="rId5" Type="http://schemas.openxmlformats.org/officeDocument/2006/relationships/slideLayout" Target="../slideLayouts/slideLayout1.xml"/><Relationship Id="rId4" Type="http://schemas.openxmlformats.org/officeDocument/2006/relationships/image" Target="../media/image110.png"/><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image" Target="../media/image111.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xml"/><Relationship Id="rId1" Type="http://schemas.openxmlformats.org/officeDocument/2006/relationships/image" Target="../media/image114.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9" Type="http://schemas.openxmlformats.org/officeDocument/2006/relationships/hyperlink" Target="http://faculty.bjtu.edu.cn/9430/" TargetMode="External"/><Relationship Id="rId8" Type="http://schemas.openxmlformats.org/officeDocument/2006/relationships/hyperlink" Target="http://faculty.bjtu.edu.cn/9374/" TargetMode="External"/><Relationship Id="rId7" Type="http://schemas.openxmlformats.org/officeDocument/2006/relationships/hyperlink" Target="http://faculty.bjtu.edu.cn/9076/" TargetMode="External"/><Relationship Id="rId6" Type="http://schemas.openxmlformats.org/officeDocument/2006/relationships/hyperlink" Target="http://faculty.bjtu.edu.cn/8902/" TargetMode="External"/><Relationship Id="rId5" Type="http://schemas.openxmlformats.org/officeDocument/2006/relationships/hyperlink" Target="http://faculty.bjtu.edu.cn/8793/" TargetMode="External"/><Relationship Id="rId4" Type="http://schemas.openxmlformats.org/officeDocument/2006/relationships/hyperlink" Target="http://faculty.bjtu.edu.cn/9371/" TargetMode="External"/><Relationship Id="rId3" Type="http://schemas.openxmlformats.org/officeDocument/2006/relationships/hyperlink" Target="http://faculty.bjtu.edu.cn/9129/" TargetMode="External"/><Relationship Id="rId2" Type="http://schemas.openxmlformats.org/officeDocument/2006/relationships/hyperlink" Target="http://faculty.bjtu.edu.cn/6463/" TargetMode="External"/><Relationship Id="rId13" Type="http://schemas.openxmlformats.org/officeDocument/2006/relationships/notesSlide" Target="../notesSlides/notesSlide65.xml"/><Relationship Id="rId12" Type="http://schemas.openxmlformats.org/officeDocument/2006/relationships/slideLayout" Target="../slideLayouts/slideLayout2.xml"/><Relationship Id="rId11" Type="http://schemas.openxmlformats.org/officeDocument/2006/relationships/image" Target="../media/image115.jpeg"/><Relationship Id="rId10" Type="http://schemas.openxmlformats.org/officeDocument/2006/relationships/hyperlink" Target="http://faculty.bjtu.edu.cn/9522/" TargetMode="Externa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2590800" y="3620591"/>
            <a:ext cx="7010400" cy="100279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spcBef>
                <a:spcPts val="0"/>
              </a:spcBef>
            </a:pPr>
            <a:r>
              <a:rPr lang="zh-CN" altLang="en-US" sz="2800" b="1" dirty="0">
                <a:solidFill>
                  <a:srgbClr val="000000"/>
                </a:solidFill>
                <a:latin typeface="微软雅黑" panose="020B0503020204020204" pitchFamily="34" charset="-122"/>
                <a:ea typeface="微软雅黑" panose="020B0503020204020204" pitchFamily="34" charset="-122"/>
              </a:rPr>
              <a:t>北京交通大学  </a:t>
            </a:r>
            <a:r>
              <a:rPr lang="en-US" altLang="zh-CN" sz="2800" b="1" dirty="0">
                <a:solidFill>
                  <a:srgbClr val="000000"/>
                </a:solidFill>
                <a:latin typeface="微软雅黑" panose="020B0503020204020204" pitchFamily="34" charset="-122"/>
                <a:ea typeface="微软雅黑" panose="020B0503020204020204" pitchFamily="34" charset="-122"/>
              </a:rPr>
              <a:t>《</a:t>
            </a:r>
            <a:r>
              <a:rPr lang="zh-CN" altLang="en-US" sz="2800" b="1" dirty="0">
                <a:solidFill>
                  <a:srgbClr val="000000"/>
                </a:solidFill>
                <a:latin typeface="微软雅黑" panose="020B0503020204020204" pitchFamily="34" charset="-122"/>
                <a:ea typeface="微软雅黑" panose="020B0503020204020204" pitchFamily="34" charset="-122"/>
              </a:rPr>
              <a:t>深度学习</a:t>
            </a:r>
            <a:r>
              <a:rPr lang="en-US" altLang="zh-CN" sz="2800" b="1" dirty="0">
                <a:solidFill>
                  <a:srgbClr val="000000"/>
                </a:solidFill>
                <a:latin typeface="微软雅黑" panose="020B0503020204020204" pitchFamily="34" charset="-122"/>
                <a:ea typeface="微软雅黑" panose="020B0503020204020204" pitchFamily="34" charset="-122"/>
              </a:rPr>
              <a:t>》</a:t>
            </a:r>
            <a:r>
              <a:rPr lang="zh-CN" altLang="en-US" sz="2800" b="1" dirty="0">
                <a:solidFill>
                  <a:srgbClr val="000000"/>
                </a:solidFill>
                <a:latin typeface="微软雅黑" panose="020B0503020204020204" pitchFamily="34" charset="-122"/>
                <a:ea typeface="微软雅黑" panose="020B0503020204020204" pitchFamily="34" charset="-122"/>
              </a:rPr>
              <a:t>课程组</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5" name="TextBox 3"/>
          <p:cNvSpPr txBox="1"/>
          <p:nvPr/>
        </p:nvSpPr>
        <p:spPr>
          <a:xfrm>
            <a:off x="0" y="1975922"/>
            <a:ext cx="12192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eaLnBrk="0" hangingPunct="0">
              <a:lnSpc>
                <a:spcPct val="90000"/>
              </a:lnSpc>
              <a:spcAft>
                <a:spcPct val="20000"/>
              </a:spcAft>
              <a:defRPr sz="3200" b="1">
                <a:solidFill>
                  <a:srgbClr val="666666"/>
                </a:solidFill>
                <a:latin typeface="微软雅黑" panose="020B0503020204020204" pitchFamily="34" charset="-122"/>
                <a:ea typeface="微软雅黑" panose="020B0503020204020204" pitchFamily="34" charset="-122"/>
                <a:cs typeface="+mj-cs"/>
              </a:defRPr>
            </a:lvl1pPr>
            <a:lvl2pPr eaLnBrk="0" hangingPunct="0">
              <a:lnSpc>
                <a:spcPct val="85000"/>
              </a:lnSpc>
              <a:spcBef>
                <a:spcPct val="0"/>
              </a:spcBef>
              <a:defRPr sz="2400" b="1">
                <a:solidFill>
                  <a:schemeClr val="accent1"/>
                </a:solidFill>
              </a:defRPr>
            </a:lvl2pPr>
            <a:lvl3pPr eaLnBrk="0" hangingPunct="0">
              <a:lnSpc>
                <a:spcPct val="85000"/>
              </a:lnSpc>
              <a:spcBef>
                <a:spcPct val="0"/>
              </a:spcBef>
              <a:defRPr sz="2400" b="1">
                <a:solidFill>
                  <a:schemeClr val="accent1"/>
                </a:solidFill>
              </a:defRPr>
            </a:lvl3pPr>
            <a:lvl4pPr eaLnBrk="0" hangingPunct="0">
              <a:lnSpc>
                <a:spcPct val="85000"/>
              </a:lnSpc>
              <a:spcBef>
                <a:spcPct val="0"/>
              </a:spcBef>
              <a:defRPr sz="2400" b="1">
                <a:solidFill>
                  <a:schemeClr val="accent1"/>
                </a:solidFill>
              </a:defRPr>
            </a:lvl4pPr>
            <a:lvl5pPr eaLnBrk="0" hangingPunct="0">
              <a:lnSpc>
                <a:spcPct val="85000"/>
              </a:lnSpc>
              <a:spcBef>
                <a:spcPct val="0"/>
              </a:spcBef>
              <a:defRPr sz="2400" b="1">
                <a:solidFill>
                  <a:schemeClr val="accent1"/>
                </a:solidFill>
              </a:defRPr>
            </a:lvl5pPr>
            <a:lvl6pPr marL="457200" fontAlgn="base">
              <a:lnSpc>
                <a:spcPct val="85000"/>
              </a:lnSpc>
              <a:spcBef>
                <a:spcPct val="0"/>
              </a:spcBef>
              <a:spcAft>
                <a:spcPct val="0"/>
              </a:spcAft>
              <a:defRPr sz="2400" b="1">
                <a:solidFill>
                  <a:schemeClr val="accent1"/>
                </a:solidFill>
              </a:defRPr>
            </a:lvl6pPr>
            <a:lvl7pPr marL="914400" fontAlgn="base">
              <a:lnSpc>
                <a:spcPct val="85000"/>
              </a:lnSpc>
              <a:spcBef>
                <a:spcPct val="0"/>
              </a:spcBef>
              <a:spcAft>
                <a:spcPct val="0"/>
              </a:spcAft>
              <a:defRPr sz="2400" b="1">
                <a:solidFill>
                  <a:schemeClr val="accent1"/>
                </a:solidFill>
              </a:defRPr>
            </a:lvl7pPr>
            <a:lvl8pPr marL="1371600" fontAlgn="base">
              <a:lnSpc>
                <a:spcPct val="85000"/>
              </a:lnSpc>
              <a:spcBef>
                <a:spcPct val="0"/>
              </a:spcBef>
              <a:spcAft>
                <a:spcPct val="0"/>
              </a:spcAft>
              <a:defRPr sz="2400" b="1">
                <a:solidFill>
                  <a:schemeClr val="accent1"/>
                </a:solidFill>
              </a:defRPr>
            </a:lvl8pPr>
            <a:lvl9pPr marL="1828800" fontAlgn="base">
              <a:lnSpc>
                <a:spcPct val="85000"/>
              </a:lnSpc>
              <a:spcBef>
                <a:spcPct val="0"/>
              </a:spcBef>
              <a:spcAft>
                <a:spcPct val="0"/>
              </a:spcAft>
              <a:defRPr sz="2400" b="1">
                <a:solidFill>
                  <a:schemeClr val="accent1"/>
                </a:solidFill>
              </a:defRPr>
            </a:lvl9pPr>
          </a:lstStyle>
          <a:p>
            <a:pPr algn="ctr" fontAlgn="auto">
              <a:spcBef>
                <a:spcPts val="0"/>
              </a:spcBef>
              <a:buClrTx/>
              <a:buSzTx/>
              <a:buNone/>
            </a:pPr>
            <a:r>
              <a:rPr lang="zh-CN" altLang="en-US" sz="6000" dirty="0">
                <a:solidFill>
                  <a:srgbClr val="0000FF"/>
                </a:solidFill>
              </a:rPr>
              <a:t>第八讲  循环神经网络 </a:t>
            </a:r>
            <a:r>
              <a:rPr lang="en-US" altLang="zh-CN" sz="6000" dirty="0">
                <a:solidFill>
                  <a:srgbClr val="0000FF"/>
                </a:solidFill>
              </a:rPr>
              <a:t>I </a:t>
            </a:r>
            <a:endParaRPr lang="en-US" altLang="zh-CN" sz="6000" dirty="0">
              <a:solidFill>
                <a:srgbClr val="0000FF"/>
              </a:solidFill>
            </a:endParaRPr>
          </a:p>
        </p:txBody>
      </p:sp>
      <p:pic>
        <p:nvPicPr>
          <p:cNvPr id="6" name="Picture 1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1388" y="92606"/>
            <a:ext cx="106915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82160"/>
            <a:ext cx="12192000" cy="2275840"/>
          </a:xfrm>
          <a:prstGeom prst="rect">
            <a:avLst/>
          </a:prstGeom>
          <a:ln>
            <a:noFill/>
          </a:ln>
          <a:effectLst>
            <a:softEdge rad="112500"/>
          </a:effectLst>
        </p:spPr>
      </p:pic>
      <p:sp>
        <p:nvSpPr>
          <p:cNvPr id="8" name="标题 1"/>
          <p:cNvSpPr txBox="1"/>
          <p:nvPr/>
        </p:nvSpPr>
        <p:spPr>
          <a:xfrm>
            <a:off x="6864015" y="111980"/>
            <a:ext cx="5213684" cy="100279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pPr>
            <a:r>
              <a:rPr lang="zh-CN" altLang="en-US" sz="2800" b="1" dirty="0">
                <a:solidFill>
                  <a:schemeClr val="accent2">
                    <a:lumMod val="75000"/>
                  </a:schemeClr>
                </a:solidFill>
                <a:latin typeface="楷体" panose="02010609060101010101" pitchFamily="49" charset="-122"/>
                <a:ea typeface="楷体" panose="02010609060101010101" pitchFamily="49" charset="-122"/>
              </a:rPr>
              <a:t>北京交通大学</a:t>
            </a:r>
            <a:r>
              <a:rPr lang="en-US" altLang="zh-CN" sz="2800" b="1" dirty="0">
                <a:solidFill>
                  <a:schemeClr val="accent2">
                    <a:lumMod val="75000"/>
                  </a:schemeClr>
                </a:solidFill>
                <a:latin typeface="楷体" panose="02010609060101010101" pitchFamily="49" charset="-122"/>
                <a:ea typeface="楷体" panose="02010609060101010101" pitchFamily="49" charset="-122"/>
              </a:rPr>
              <a:t>《</a:t>
            </a:r>
            <a:r>
              <a:rPr lang="zh-CN" altLang="en-US" sz="2800" b="1" dirty="0">
                <a:solidFill>
                  <a:schemeClr val="accent2">
                    <a:lumMod val="75000"/>
                  </a:schemeClr>
                </a:solidFill>
                <a:latin typeface="楷体" panose="02010609060101010101" pitchFamily="49" charset="-122"/>
                <a:ea typeface="楷体" panose="02010609060101010101" pitchFamily="49" charset="-122"/>
              </a:rPr>
              <a:t>深度学习</a:t>
            </a:r>
            <a:r>
              <a:rPr lang="en-US" altLang="zh-CN" sz="2800" b="1" dirty="0">
                <a:solidFill>
                  <a:schemeClr val="accent2">
                    <a:lumMod val="75000"/>
                  </a:schemeClr>
                </a:solidFill>
                <a:latin typeface="楷体" panose="02010609060101010101" pitchFamily="49" charset="-122"/>
                <a:ea typeface="楷体" panose="02010609060101010101" pitchFamily="49" charset="-122"/>
              </a:rPr>
              <a:t>》</a:t>
            </a:r>
            <a:r>
              <a:rPr lang="zh-CN" altLang="en-US" sz="2800" b="1" dirty="0">
                <a:solidFill>
                  <a:schemeClr val="accent2">
                    <a:lumMod val="75000"/>
                  </a:schemeClr>
                </a:solidFill>
                <a:latin typeface="楷体" panose="02010609060101010101" pitchFamily="49" charset="-122"/>
                <a:ea typeface="楷体" panose="02010609060101010101" pitchFamily="49" charset="-122"/>
              </a:rPr>
              <a:t>课件</a:t>
            </a:r>
            <a:endParaRPr lang="zh-CN" altLang="en-US" sz="2800" b="1" dirty="0">
              <a:solidFill>
                <a:schemeClr val="accent2">
                  <a:lumMod val="75000"/>
                </a:schemeClr>
              </a:solidFill>
              <a:latin typeface="楷体" panose="02010609060101010101" pitchFamily="49" charset="-122"/>
              <a:ea typeface="楷体" panose="02010609060101010101"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954107"/>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8.1 </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网络记忆能力</a:t>
            </a:r>
            <a:endParaRPr lang="zh-CN" altLang="en-US" sz="2800" b="1" dirty="0">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256478" y="920537"/>
            <a:ext cx="11678848" cy="1200329"/>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若另一个用户输入“我想在八月二号</a:t>
            </a:r>
            <a:r>
              <a:rPr lang="zh-CN" altLang="en-US" sz="2400" b="1" dirty="0">
                <a:latin typeface="微软雅黑" panose="020B0503020204020204" pitchFamily="34" charset="-122"/>
                <a:ea typeface="微软雅黑" panose="020B0503020204020204" pitchFamily="34" charset="-122"/>
              </a:rPr>
              <a:t>离开</a:t>
            </a:r>
            <a:r>
              <a:rPr lang="zh-CN" altLang="en-US" sz="2400" dirty="0">
                <a:latin typeface="微软雅黑" panose="020B0503020204020204" pitchFamily="34" charset="-122"/>
                <a:ea typeface="微软雅黑" panose="020B0503020204020204" pitchFamily="34" charset="-122"/>
              </a:rPr>
              <a:t>台北”，需要填充槽</a:t>
            </a:r>
            <a:r>
              <a:rPr lang="en-US" altLang="zh-CN" sz="2400" dirty="0">
                <a:latin typeface="微软雅黑" panose="020B0503020204020204" pitchFamily="34" charset="-122"/>
                <a:ea typeface="微软雅黑" panose="020B0503020204020204" pitchFamily="34" charset="-122"/>
              </a:rPr>
              <a:t>(slot)</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lvl="1"/>
            <a:r>
              <a:rPr lang="zh-CN" altLang="en-US" sz="2400" dirty="0">
                <a:solidFill>
                  <a:srgbClr val="002060"/>
                </a:solidFill>
                <a:latin typeface="楷体" panose="02010609060101010101" pitchFamily="49" charset="-122"/>
                <a:ea typeface="楷体" panose="02010609060101010101" pitchFamily="49" charset="-122"/>
              </a:rPr>
              <a:t>出 发 地：台北</a:t>
            </a:r>
            <a:endParaRPr lang="en-US" altLang="zh-CN" sz="2400" dirty="0">
              <a:solidFill>
                <a:srgbClr val="002060"/>
              </a:solidFill>
              <a:latin typeface="楷体" panose="02010609060101010101" pitchFamily="49" charset="-122"/>
              <a:ea typeface="楷体" panose="02010609060101010101" pitchFamily="49" charset="-122"/>
            </a:endParaRPr>
          </a:p>
          <a:p>
            <a:pPr lvl="1"/>
            <a:r>
              <a:rPr lang="zh-CN" altLang="en-US" sz="2400" dirty="0">
                <a:solidFill>
                  <a:srgbClr val="002060"/>
                </a:solidFill>
                <a:latin typeface="楷体" panose="02010609060101010101" pitchFamily="49" charset="-122"/>
                <a:ea typeface="楷体" panose="02010609060101010101" pitchFamily="49" charset="-122"/>
              </a:rPr>
              <a:t>出发时间：</a:t>
            </a:r>
            <a:r>
              <a:rPr lang="en-US" altLang="zh-CN" sz="2400" dirty="0">
                <a:solidFill>
                  <a:srgbClr val="002060"/>
                </a:solidFill>
                <a:latin typeface="楷体" panose="02010609060101010101" pitchFamily="49" charset="-122"/>
                <a:ea typeface="楷体" panose="02010609060101010101" pitchFamily="49" charset="-122"/>
              </a:rPr>
              <a:t>2020.08.02</a:t>
            </a:r>
            <a:r>
              <a:rPr lang="en-US" altLang="zh-CN" dirty="0">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p:txBody>
      </p:sp>
      <p:sp>
        <p:nvSpPr>
          <p:cNvPr id="4" name="文本框 3"/>
          <p:cNvSpPr txBox="1"/>
          <p:nvPr/>
        </p:nvSpPr>
        <p:spPr>
          <a:xfrm>
            <a:off x="256478" y="2308303"/>
            <a:ext cx="11430000" cy="4385816"/>
          </a:xfrm>
          <a:prstGeom prst="rect">
            <a:avLst/>
          </a:prstGeom>
          <a:noFill/>
        </p:spPr>
        <p:txBody>
          <a:bodyPr wrap="square" rtlCol="0">
            <a:spAutoFit/>
          </a:bodyPr>
          <a:lstStyle/>
          <a:p>
            <a:pPr marL="0" lvl="1">
              <a:lnSpc>
                <a:spcPct val="150000"/>
              </a:lnSpc>
            </a:pPr>
            <a:r>
              <a:rPr lang="zh-CN" altLang="en-US" sz="2400" dirty="0">
                <a:latin typeface="微软雅黑" panose="020B0503020204020204" pitchFamily="34" charset="-122"/>
                <a:ea typeface="微软雅黑" panose="020B0503020204020204" pitchFamily="34" charset="-122"/>
              </a:rPr>
              <a:t>对于前馈神经网络，使得输入“台北”时，出发地的概率最大。</a:t>
            </a:r>
            <a:endParaRPr lang="en-US" altLang="zh-CN" sz="2400" dirty="0">
              <a:latin typeface="微软雅黑" panose="020B0503020204020204" pitchFamily="34" charset="-122"/>
              <a:ea typeface="微软雅黑" panose="020B0503020204020204" pitchFamily="34" charset="-122"/>
            </a:endParaRPr>
          </a:p>
          <a:p>
            <a:pPr marL="0" lvl="1">
              <a:lnSpc>
                <a:spcPct val="150000"/>
              </a:lnSpc>
            </a:pPr>
            <a:endParaRPr lang="en-US" altLang="zh-CN" sz="2400" dirty="0">
              <a:solidFill>
                <a:srgbClr val="002060"/>
              </a:solidFill>
              <a:latin typeface="微软雅黑" panose="020B0503020204020204" pitchFamily="34" charset="-122"/>
              <a:ea typeface="微软雅黑" panose="020B0503020204020204" pitchFamily="34" charset="-122"/>
            </a:endParaRPr>
          </a:p>
          <a:p>
            <a:pPr marL="0" lvl="1">
              <a:lnSpc>
                <a:spcPct val="150000"/>
              </a:lnSpc>
            </a:pPr>
            <a:r>
              <a:rPr lang="en-US" altLang="zh-CN" sz="2400" b="1" dirty="0">
                <a:latin typeface="微软雅黑" panose="020B0503020204020204" pitchFamily="34" charset="-122"/>
                <a:ea typeface="微软雅黑" panose="020B0503020204020204" pitchFamily="34" charset="-122"/>
              </a:rPr>
              <a:t>Problem</a:t>
            </a:r>
            <a:r>
              <a:rPr lang="zh-CN" altLang="en-US" sz="2400" b="1"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对于同一个输入，输出的概率分布应该也是一样的，不可能出现既是目的地的概率最高又是出发地的概率最高。</a:t>
            </a:r>
            <a:endParaRPr lang="en-US" altLang="zh-CN" sz="2400" dirty="0">
              <a:latin typeface="微软雅黑" panose="020B0503020204020204" pitchFamily="34" charset="-122"/>
              <a:ea typeface="微软雅黑" panose="020B0503020204020204" pitchFamily="34" charset="-122"/>
            </a:endParaRPr>
          </a:p>
          <a:p>
            <a:pPr marL="0" lvl="1">
              <a:lnSpc>
                <a:spcPct val="150000"/>
              </a:lnSpc>
            </a:pPr>
            <a:endParaRPr lang="en-US" altLang="zh-CN" sz="2400" dirty="0">
              <a:latin typeface="微软雅黑" panose="020B0503020204020204" pitchFamily="34" charset="-122"/>
              <a:ea typeface="微软雅黑" panose="020B0503020204020204" pitchFamily="34" charset="-122"/>
            </a:endParaRPr>
          </a:p>
          <a:p>
            <a:pPr marL="0" lvl="1">
              <a:lnSpc>
                <a:spcPct val="150000"/>
              </a:lnSpc>
            </a:pPr>
            <a:r>
              <a:rPr lang="zh-CN" altLang="en-US" sz="2400" dirty="0">
                <a:latin typeface="微软雅黑" panose="020B0503020204020204" pitchFamily="34" charset="-122"/>
                <a:ea typeface="微软雅黑" panose="020B0503020204020204" pitchFamily="34" charset="-122"/>
              </a:rPr>
              <a:t>因此，我们希望神经网络拥有“记忆”（</a:t>
            </a:r>
            <a:r>
              <a:rPr lang="en-US" altLang="zh-CN" sz="2400" dirty="0">
                <a:latin typeface="微软雅黑" panose="020B0503020204020204" pitchFamily="34" charset="-122"/>
                <a:ea typeface="微软雅黑" panose="020B0503020204020204" pitchFamily="34" charset="-122"/>
              </a:rPr>
              <a:t>memory</a:t>
            </a:r>
            <a:r>
              <a:rPr lang="zh-CN" altLang="en-US" sz="2400" dirty="0">
                <a:latin typeface="微软雅黑" panose="020B0503020204020204" pitchFamily="34" charset="-122"/>
                <a:ea typeface="微软雅黑" panose="020B0503020204020204" pitchFamily="34" charset="-122"/>
              </a:rPr>
              <a:t>）的能力，能够根据之前的信息（如</a:t>
            </a:r>
            <a:r>
              <a:rPr lang="zh-CN" altLang="en-US" sz="2400" b="1" dirty="0">
                <a:latin typeface="微软雅黑" panose="020B0503020204020204" pitchFamily="34" charset="-122"/>
                <a:ea typeface="微软雅黑" panose="020B0503020204020204" pitchFamily="34" charset="-122"/>
              </a:rPr>
              <a:t>到达</a:t>
            </a:r>
            <a:r>
              <a:rPr lang="zh-CN" altLang="en-US" sz="2400" dirty="0">
                <a:latin typeface="微软雅黑" panose="020B0503020204020204" pitchFamily="34" charset="-122"/>
                <a:ea typeface="微软雅黑" panose="020B0503020204020204" pitchFamily="34" charset="-122"/>
              </a:rPr>
              <a:t>或</a:t>
            </a:r>
            <a:r>
              <a:rPr lang="zh-CN" altLang="en-US" sz="2400" b="1" dirty="0">
                <a:latin typeface="微软雅黑" panose="020B0503020204020204" pitchFamily="34" charset="-122"/>
                <a:ea typeface="微软雅黑" panose="020B0503020204020204" pitchFamily="34" charset="-122"/>
              </a:rPr>
              <a:t>离开</a:t>
            </a:r>
            <a:r>
              <a:rPr lang="zh-CN" altLang="en-US" sz="2400" dirty="0">
                <a:latin typeface="微软雅黑" panose="020B0503020204020204" pitchFamily="34" charset="-122"/>
                <a:ea typeface="微软雅黑" panose="020B0503020204020204" pitchFamily="34" charset="-122"/>
              </a:rPr>
              <a:t>）得到不同的输出。</a:t>
            </a:r>
            <a:endParaRPr lang="en-US" altLang="zh-CN" sz="2400" dirty="0">
              <a:solidFill>
                <a:srgbClr val="002060"/>
              </a:solidFill>
              <a:latin typeface="楷体" panose="02010609060101010101" pitchFamily="49" charset="-122"/>
              <a:ea typeface="楷体" panose="02010609060101010101" pitchFamily="49" charset="-122"/>
            </a:endParaRPr>
          </a:p>
          <a:p>
            <a:pPr algn="l">
              <a:lnSpc>
                <a:spcPct val="150000"/>
              </a:lnSpc>
            </a:pP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fade">
                                      <p:cBhvr>
                                        <p:cTn id="18" dur="500"/>
                                        <p:tgtEl>
                                          <p:spTgt spid="4">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954107"/>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8.1 </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网络记忆能力</a:t>
            </a:r>
            <a:endParaRPr lang="zh-CN" altLang="en-US" sz="2800" b="1" dirty="0">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2" name="矩形 1"/>
          <p:cNvSpPr/>
          <p:nvPr/>
        </p:nvSpPr>
        <p:spPr>
          <a:xfrm>
            <a:off x="323385" y="1721020"/>
            <a:ext cx="6593090" cy="3785652"/>
          </a:xfrm>
          <a:prstGeom prst="rect">
            <a:avLst/>
          </a:prstGeom>
        </p:spPr>
        <p:txBody>
          <a:bodyPr wrap="square">
            <a:spAutoFit/>
          </a:bodyPr>
          <a:lstStyle/>
          <a:p>
            <a:pPr marL="457200" indent="-457200">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rPr>
              <a:t>延时神经网络（</a:t>
            </a:r>
            <a:r>
              <a:rPr lang="en-US" altLang="zh-CN" sz="2400" b="1" dirty="0">
                <a:latin typeface="微软雅黑" panose="020B0503020204020204" pitchFamily="34" charset="-122"/>
                <a:ea typeface="微软雅黑" panose="020B0503020204020204" pitchFamily="34" charset="-122"/>
              </a:rPr>
              <a:t>Time Delay Neural Network</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TDNN</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lvl="1"/>
            <a:r>
              <a:rPr lang="zh-CN" altLang="en-US" sz="2400" dirty="0">
                <a:latin typeface="微软雅黑" panose="020B0503020204020204" pitchFamily="34" charset="-122"/>
                <a:ea typeface="微软雅黑" panose="020B0503020204020204" pitchFamily="34" charset="-122"/>
              </a:rPr>
              <a:t>建立一个额外的延时单元，用来存储网络的历史信息（可以包括输入、输出、隐状态等）</a:t>
            </a:r>
            <a:endParaRPr lang="en-US" altLang="zh-CN" sz="24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endParaRPr>
          </a:p>
          <a:p>
            <a:pPr lvl="1"/>
            <a:r>
              <a:rPr lang="zh-CN" altLang="en-US" sz="2400" dirty="0">
                <a:latin typeface="微软雅黑" panose="020B0503020204020204" pitchFamily="34" charset="-122"/>
                <a:ea typeface="微软雅黑" panose="020B0503020204020204" pitchFamily="34" charset="-122"/>
              </a:rPr>
              <a:t>这样，前馈网络就具有了短期记忆的能力</a:t>
            </a:r>
            <a:endParaRPr lang="zh-CN" altLang="en-US" sz="2400" dirty="0">
              <a:latin typeface="微软雅黑" panose="020B0503020204020204" pitchFamily="34" charset="-122"/>
              <a:ea typeface="微软雅黑" panose="020B0503020204020204" pitchFamily="34" charset="-122"/>
            </a:endParaRPr>
          </a:p>
        </p:txBody>
      </p:sp>
      <p:sp>
        <p:nvSpPr>
          <p:cNvPr id="3" name="矩形 2"/>
          <p:cNvSpPr/>
          <p:nvPr/>
        </p:nvSpPr>
        <p:spPr>
          <a:xfrm>
            <a:off x="323385" y="887979"/>
            <a:ext cx="7546986" cy="523220"/>
          </a:xfrm>
          <a:prstGeom prst="rect">
            <a:avLst/>
          </a:prstGeom>
        </p:spPr>
        <p:txBody>
          <a:bodyPr wrap="square">
            <a:spAutoFit/>
          </a:bodyPr>
          <a:lstStyle/>
          <a:p>
            <a:r>
              <a:rPr lang="zh-CN" altLang="en-US" sz="2800" b="1" dirty="0">
                <a:latin typeface="微软雅黑" panose="020B0503020204020204" pitchFamily="34" charset="-122"/>
                <a:ea typeface="微软雅黑" panose="020B0503020204020204" pitchFamily="34" charset="-122"/>
              </a:rPr>
              <a:t>如何给网络增加记忆能力</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除</a:t>
            </a:r>
            <a:r>
              <a:rPr lang="en-US" altLang="zh-CN" sz="2800" b="1" dirty="0">
                <a:latin typeface="微软雅黑" panose="020B0503020204020204" pitchFamily="34" charset="-122"/>
                <a:ea typeface="微软雅黑" panose="020B0503020204020204" pitchFamily="34" charset="-122"/>
              </a:rPr>
              <a:t>RNN</a:t>
            </a:r>
            <a:r>
              <a:rPr lang="zh-CN" altLang="en-US" sz="2800" b="1" dirty="0">
                <a:latin typeface="微软雅黑" panose="020B0503020204020204" pitchFamily="34" charset="-122"/>
                <a:ea typeface="微软雅黑" panose="020B0503020204020204" pitchFamily="34" charset="-122"/>
              </a:rPr>
              <a:t>外</a:t>
            </a:r>
            <a:r>
              <a:rPr lang="en-US" altLang="zh-CN" sz="2800" b="1" dirty="0">
                <a:latin typeface="微软雅黑" panose="020B0503020204020204" pitchFamily="34" charset="-122"/>
                <a:ea typeface="微软雅黑" panose="020B0503020204020204" pitchFamily="34" charset="-122"/>
              </a:rPr>
              <a:t>)?</a:t>
            </a:r>
            <a:endParaRPr lang="zh-CN" altLang="en-US" sz="2800" b="1"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464179" y="3789287"/>
            <a:ext cx="4463658" cy="715806"/>
          </a:xfrm>
          <a:prstGeom prst="rect">
            <a:avLst/>
          </a:prstGeom>
        </p:spPr>
      </p:pic>
      <p:pic>
        <p:nvPicPr>
          <p:cNvPr id="4" name="图片 3"/>
          <p:cNvPicPr>
            <a:picLocks noChangeAspect="1"/>
          </p:cNvPicPr>
          <p:nvPr/>
        </p:nvPicPr>
        <p:blipFill>
          <a:blip r:embed="rId2"/>
          <a:stretch>
            <a:fillRect/>
          </a:stretch>
        </p:blipFill>
        <p:spPr>
          <a:xfrm>
            <a:off x="7159360" y="1579221"/>
            <a:ext cx="4688175" cy="4069250"/>
          </a:xfrm>
          <a:prstGeom prst="rect">
            <a:avLst/>
          </a:prstGeom>
        </p:spPr>
      </p:pic>
      <p:sp>
        <p:nvSpPr>
          <p:cNvPr id="7" name="文本框 6"/>
          <p:cNvSpPr txBox="1"/>
          <p:nvPr/>
        </p:nvSpPr>
        <p:spPr>
          <a:xfrm>
            <a:off x="653797" y="6270056"/>
            <a:ext cx="10548080" cy="553998"/>
          </a:xfrm>
          <a:prstGeom prst="rect">
            <a:avLst/>
          </a:prstGeom>
          <a:noFill/>
        </p:spPr>
        <p:txBody>
          <a:bodyPr wrap="none" rtlCol="0">
            <a:spAutoFit/>
          </a:bodyPr>
          <a:lstStyle/>
          <a:p>
            <a:pPr>
              <a:lnSpc>
                <a:spcPct val="150000"/>
              </a:lnSpc>
            </a:pPr>
            <a:r>
              <a:rPr lang="en-US" altLang="zh-CN" sz="1000" dirty="0" err="1">
                <a:latin typeface="微软雅黑" panose="020B0503020204020204" pitchFamily="34" charset="-122"/>
                <a:ea typeface="微软雅黑" panose="020B0503020204020204" pitchFamily="34" charset="-122"/>
              </a:rPr>
              <a:t>Jin</a:t>
            </a:r>
            <a:r>
              <a:rPr lang="en-US" altLang="zh-CN" sz="1000" dirty="0">
                <a:latin typeface="微软雅黑" panose="020B0503020204020204" pitchFamily="34" charset="-122"/>
                <a:ea typeface="微软雅黑" panose="020B0503020204020204" pitchFamily="34" charset="-122"/>
              </a:rPr>
              <a:t> C, </a:t>
            </a:r>
            <a:r>
              <a:rPr lang="en-US" altLang="zh-CN" sz="1000" dirty="0" err="1">
                <a:latin typeface="微软雅黑" panose="020B0503020204020204" pitchFamily="34" charset="-122"/>
                <a:ea typeface="微软雅黑" panose="020B0503020204020204" pitchFamily="34" charset="-122"/>
              </a:rPr>
              <a:t>Schenkel</a:t>
            </a:r>
            <a:r>
              <a:rPr lang="en-US" altLang="zh-CN" sz="1000" dirty="0">
                <a:latin typeface="微软雅黑" panose="020B0503020204020204" pitchFamily="34" charset="-122"/>
                <a:ea typeface="微软雅黑" panose="020B0503020204020204" pitchFamily="34" charset="-122"/>
              </a:rPr>
              <a:t> M, </a:t>
            </a:r>
            <a:r>
              <a:rPr lang="en-US" altLang="zh-CN" sz="1000" dirty="0" err="1">
                <a:latin typeface="微软雅黑" panose="020B0503020204020204" pitchFamily="34" charset="-122"/>
                <a:ea typeface="微软雅黑" panose="020B0503020204020204" pitchFamily="34" charset="-122"/>
              </a:rPr>
              <a:t>Carlile</a:t>
            </a:r>
            <a:r>
              <a:rPr lang="en-US" altLang="zh-CN" sz="1000" dirty="0">
                <a:latin typeface="微软雅黑" panose="020B0503020204020204" pitchFamily="34" charset="-122"/>
                <a:ea typeface="微软雅黑" panose="020B0503020204020204" pitchFamily="34" charset="-122"/>
              </a:rPr>
              <a:t> S. Neural system identification model of human sound localization[J]. The Journal of the Acoustical Society of America, 2000, 108(3): 1215-1235.</a:t>
            </a:r>
            <a:endParaRPr lang="en-US" altLang="zh-CN" sz="1000" dirty="0">
              <a:latin typeface="微软雅黑" panose="020B0503020204020204" pitchFamily="34" charset="-122"/>
              <a:ea typeface="微软雅黑" panose="020B0503020204020204" pitchFamily="34" charset="-122"/>
            </a:endParaRPr>
          </a:p>
          <a:p>
            <a:pPr>
              <a:lnSpc>
                <a:spcPct val="150000"/>
              </a:lnSpc>
            </a:pPr>
            <a:r>
              <a:rPr lang="zh-CN" altLang="en-US" sz="1000" dirty="0">
                <a:latin typeface="微软雅黑" panose="020B0503020204020204" pitchFamily="34" charset="-122"/>
                <a:ea typeface="微软雅黑" panose="020B0503020204020204" pitchFamily="34" charset="-122"/>
              </a:rPr>
              <a:t>邱锡鹏</a:t>
            </a:r>
            <a:r>
              <a:rPr lang="en-US" altLang="zh-CN" sz="1000" dirty="0">
                <a:latin typeface="微软雅黑" panose="020B0503020204020204" pitchFamily="34" charset="-122"/>
                <a:ea typeface="微软雅黑" panose="020B0503020204020204" pitchFamily="34" charset="-122"/>
              </a:rPr>
              <a:t>. 《</a:t>
            </a:r>
            <a:r>
              <a:rPr lang="zh-CN" altLang="en-US" sz="1000" dirty="0">
                <a:latin typeface="微软雅黑" panose="020B0503020204020204" pitchFamily="34" charset="-122"/>
                <a:ea typeface="微软雅黑" panose="020B0503020204020204" pitchFamily="34" charset="-122"/>
              </a:rPr>
              <a:t>神经网络和深度学习</a:t>
            </a:r>
            <a:r>
              <a:rPr lang="en-US" altLang="zh-CN" sz="1000" dirty="0">
                <a:latin typeface="微软雅黑" panose="020B0503020204020204" pitchFamily="34" charset="-122"/>
                <a:ea typeface="微软雅黑" panose="020B0503020204020204" pitchFamily="34" charset="-122"/>
              </a:rPr>
              <a:t>》</a:t>
            </a:r>
            <a:endParaRPr lang="zh-CN" altLang="en-US" sz="10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fade">
                                      <p:cBhvr>
                                        <p:cTn id="17" dur="5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fade">
                                      <p:cBhvr>
                                        <p:cTn id="3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954107"/>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8.1 </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网络记忆能力</a:t>
            </a:r>
            <a:endParaRPr lang="zh-CN" altLang="en-US" sz="2800" b="1" dirty="0">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0" name="文本框 9"/>
              <p:cNvSpPr txBox="1"/>
              <p:nvPr/>
            </p:nvSpPr>
            <p:spPr>
              <a:xfrm>
                <a:off x="247898" y="904168"/>
                <a:ext cx="11625344" cy="4194546"/>
              </a:xfrm>
              <a:prstGeom prst="rect">
                <a:avLst/>
              </a:prstGeom>
              <a:noFill/>
            </p:spPr>
            <p:txBody>
              <a:bodyPr wrap="square" rtlCol="0">
                <a:spAutoFit/>
              </a:bodyPr>
              <a:lstStyle/>
              <a:p>
                <a:pPr marL="342900" indent="-342900">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自回归模型（</a:t>
                </a:r>
                <a:r>
                  <a:rPr lang="en-US" altLang="zh-CN" sz="2000" b="1" dirty="0">
                    <a:latin typeface="微软雅黑" panose="020B0503020204020204" pitchFamily="34" charset="-122"/>
                    <a:ea typeface="微软雅黑" panose="020B0503020204020204" pitchFamily="34" charset="-122"/>
                  </a:rPr>
                  <a:t>Autoregressive Model</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AR</a:t>
                </a:r>
                <a:r>
                  <a:rPr lang="zh-CN" altLang="en-US" sz="2000" b="1"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一类时间序列模型，用变量</a:t>
                </a:r>
                <a14:m>
                  <m:oMath xmlns:m="http://schemas.openxmlformats.org/officeDocument/2006/math">
                    <m:sSub>
                      <m:sSubPr>
                        <m:ctrlPr>
                          <a:rPr lang="en-US" altLang="zh-CN" sz="2000" i="1" dirty="0">
                            <a:latin typeface="Cambria Math" panose="02040503050406030204" pitchFamily="18" charset="0"/>
                          </a:rPr>
                        </m:ctrlPr>
                      </m:sSubPr>
                      <m:e>
                        <m:r>
                          <a:rPr lang="en-US" altLang="zh-CN" sz="2000" b="0" i="1" dirty="0" smtClean="0">
                            <a:latin typeface="Cambria Math" panose="02040503050406030204" pitchFamily="18" charset="0"/>
                          </a:rPr>
                          <m:t>𝑦</m:t>
                        </m:r>
                      </m:e>
                      <m:sub>
                        <m:r>
                          <a:rPr lang="en-US" altLang="zh-CN" sz="2000" b="0" i="1" dirty="0" smtClean="0">
                            <a:latin typeface="Cambria Math" panose="02040503050406030204" pitchFamily="18" charset="0"/>
                          </a:rPr>
                          <m:t>𝑡</m:t>
                        </m:r>
                      </m:sub>
                    </m:sSub>
                  </m:oMath>
                </a14:m>
                <a:r>
                  <a:rPr lang="zh-CN" altLang="en-US" sz="2000" dirty="0">
                    <a:latin typeface="微软雅黑" panose="020B0503020204020204" pitchFamily="34" charset="-122"/>
                    <a:ea typeface="微软雅黑" panose="020B0503020204020204" pitchFamily="34" charset="-122"/>
                  </a:rPr>
                  <a:t>的历史信息来预测自己</a:t>
                </a:r>
                <a:endParaRPr lang="en-US" altLang="zh-CN" sz="2000" dirty="0">
                  <a:latin typeface="微软雅黑" panose="020B0503020204020204" pitchFamily="34" charset="-122"/>
                  <a:ea typeface="微软雅黑" panose="020B0503020204020204" pitchFamily="34" charset="-122"/>
                </a:endParaRPr>
              </a:p>
              <a:p>
                <a:pPr lvl="1"/>
                <a:endParaRPr lang="en-US" altLang="zh-CN" sz="2000" b="1" dirty="0">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a:p>
                <a:pPr lvl="1"/>
                <a14:m>
                  <m:oMath xmlns:m="http://schemas.openxmlformats.org/officeDocument/2006/math">
                    <m:sSub>
                      <m:sSubPr>
                        <m:ctrlPr>
                          <a:rPr lang="en-US" altLang="zh-CN" sz="2000" i="1" dirty="0">
                            <a:latin typeface="Cambria Math" panose="02040503050406030204" pitchFamily="18" charset="0"/>
                          </a:rPr>
                        </m:ctrlPr>
                      </m:sSubPr>
                      <m:e>
                        <m:r>
                          <a:rPr lang="en-US" altLang="zh-CN" sz="2000" b="0" i="1" dirty="0">
                            <a:latin typeface="Cambria Math" panose="02040503050406030204" pitchFamily="18" charset="0"/>
                          </a:rPr>
                          <m:t>𝜖</m:t>
                        </m:r>
                      </m:e>
                      <m:sub>
                        <m:r>
                          <a:rPr lang="en-US" altLang="zh-CN" sz="2000" b="0" i="1" dirty="0">
                            <a:latin typeface="Cambria Math" panose="02040503050406030204" pitchFamily="18" charset="0"/>
                          </a:rPr>
                          <m:t>𝑡</m:t>
                        </m:r>
                      </m:sub>
                    </m:sSub>
                    <m:r>
                      <a:rPr lang="en-US" altLang="zh-CN" sz="2000" b="0" dirty="0">
                        <a:latin typeface="Cambria Math" panose="02040503050406030204" pitchFamily="18" charset="0"/>
                      </a:rPr>
                      <m:t>∼</m:t>
                    </m:r>
                    <m:r>
                      <a:rPr lang="en-US" altLang="zh-CN" sz="2000" b="0" i="1" dirty="0">
                        <a:latin typeface="Cambria Math" panose="02040503050406030204" pitchFamily="18" charset="0"/>
                      </a:rPr>
                      <m:t>𝑁</m:t>
                    </m:r>
                    <m:r>
                      <a:rPr lang="en-US" altLang="zh-CN" sz="2000" b="0" dirty="0">
                        <a:latin typeface="Cambria Math" panose="02040503050406030204" pitchFamily="18" charset="0"/>
                      </a:rPr>
                      <m:t>(</m:t>
                    </m:r>
                    <m:r>
                      <a:rPr lang="en-US" altLang="zh-CN" sz="2000" b="0" i="1" dirty="0">
                        <a:latin typeface="Cambria Math" panose="02040503050406030204" pitchFamily="18" charset="0"/>
                      </a:rPr>
                      <m:t>0</m:t>
                    </m:r>
                    <m:r>
                      <a:rPr lang="en-US" altLang="zh-CN" sz="2000" b="0" dirty="0">
                        <a:latin typeface="Cambria Math" panose="02040503050406030204" pitchFamily="18" charset="0"/>
                      </a:rPr>
                      <m:t>, </m:t>
                    </m:r>
                    <m:sSup>
                      <m:sSupPr>
                        <m:ctrlPr>
                          <a:rPr lang="en-US" altLang="zh-CN" sz="2000" i="1" dirty="0">
                            <a:latin typeface="Cambria Math" panose="02040503050406030204" pitchFamily="18" charset="0"/>
                          </a:rPr>
                        </m:ctrlPr>
                      </m:sSupPr>
                      <m:e>
                        <m:r>
                          <a:rPr lang="en-US" altLang="zh-CN" sz="2000" b="0" i="1" dirty="0">
                            <a:latin typeface="Cambria Math" panose="02040503050406030204" pitchFamily="18" charset="0"/>
                          </a:rPr>
                          <m:t>𝜎</m:t>
                        </m:r>
                      </m:e>
                      <m:sup>
                        <m:r>
                          <a:rPr lang="en-US" altLang="zh-CN" sz="2000" b="0" i="1" dirty="0">
                            <a:latin typeface="Cambria Math" panose="02040503050406030204" pitchFamily="18" charset="0"/>
                          </a:rPr>
                          <m:t>2</m:t>
                        </m:r>
                      </m:sup>
                    </m:sSup>
                    <m:r>
                      <a:rPr lang="en-US" altLang="zh-CN" sz="2000" b="0" dirty="0">
                        <a:latin typeface="Cambria Math" panose="02040503050406030204" pitchFamily="18" charset="0"/>
                      </a:rPr>
                      <m:t>)</m:t>
                    </m:r>
                  </m:oMath>
                </a14:m>
                <a:r>
                  <a:rPr lang="zh-CN" altLang="en-US" sz="2000" dirty="0">
                    <a:latin typeface="微软雅黑" panose="020B0503020204020204" pitchFamily="34" charset="-122"/>
                    <a:ea typeface="微软雅黑" panose="020B0503020204020204" pitchFamily="34" charset="-122"/>
                  </a:rPr>
                  <a:t>为第</a:t>
                </a:r>
                <a:r>
                  <a:rPr lang="en-US" altLang="zh-CN" sz="2000" dirty="0">
                    <a:latin typeface="微软雅黑" panose="020B0503020204020204" pitchFamily="34" charset="-122"/>
                    <a:ea typeface="微软雅黑" panose="020B0503020204020204" pitchFamily="34" charset="-122"/>
                  </a:rPr>
                  <a:t>t</a:t>
                </a:r>
                <a:r>
                  <a:rPr lang="zh-CN" altLang="en-US" sz="2000" dirty="0">
                    <a:latin typeface="微软雅黑" panose="020B0503020204020204" pitchFamily="34" charset="-122"/>
                    <a:ea typeface="微软雅黑" panose="020B0503020204020204" pitchFamily="34" charset="-122"/>
                  </a:rPr>
                  <a:t>个时刻的噪声</a:t>
                </a:r>
                <a:endParaRPr lang="en-US" altLang="zh-CN" sz="20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en-US" altLang="zh-CN" sz="2000" b="1"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有外部输入的非线性自回归模型（</a:t>
                </a:r>
                <a:r>
                  <a:rPr lang="en-US" altLang="zh-CN" sz="2000" b="1" dirty="0">
                    <a:latin typeface="微软雅黑" panose="020B0503020204020204" pitchFamily="34" charset="-122"/>
                    <a:ea typeface="微软雅黑" panose="020B0503020204020204" pitchFamily="34" charset="-122"/>
                  </a:rPr>
                  <a:t>Nonlinear Autoregressive with Exogenous Inputs Model</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NARX</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其中 </a:t>
                </a:r>
                <a14:m>
                  <m:oMath xmlns:m="http://schemas.openxmlformats.org/officeDocument/2006/math">
                    <m:r>
                      <a:rPr lang="en-US" altLang="zh-CN" sz="2000" i="1" dirty="0">
                        <a:latin typeface="Cambria Math" panose="02040503050406030204" pitchFamily="18" charset="0"/>
                      </a:rPr>
                      <m:t>𝑓</m:t>
                    </m:r>
                    <m:r>
                      <a:rPr lang="en-US" altLang="zh-CN" sz="2000" dirty="0">
                        <a:latin typeface="Cambria Math" panose="02040503050406030204" pitchFamily="18" charset="0"/>
                      </a:rPr>
                      <m:t>(⋅)</m:t>
                    </m:r>
                  </m:oMath>
                </a14:m>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表示非线性函数，可以是一个前馈网络， </a:t>
                </a:r>
                <a14:m>
                  <m:oMath xmlns:m="http://schemas.openxmlformats.org/officeDocument/2006/math">
                    <m:sSub>
                      <m:sSubPr>
                        <m:ctrlPr>
                          <a:rPr lang="en-US" altLang="zh-CN" sz="2000" i="1" dirty="0">
                            <a:latin typeface="Cambria Math" panose="02040503050406030204" pitchFamily="18" charset="0"/>
                          </a:rPr>
                        </m:ctrlPr>
                      </m:sSubPr>
                      <m:e>
                        <m:r>
                          <a:rPr lang="en-US" altLang="zh-CN" sz="2000" dirty="0">
                            <a:latin typeface="Cambria Math" panose="02040503050406030204" pitchFamily="18" charset="0"/>
                          </a:rPr>
                          <m:t>𝐾</m:t>
                        </m:r>
                      </m:e>
                      <m:sub>
                        <m:r>
                          <a:rPr lang="en-US" altLang="zh-CN" sz="2000" dirty="0">
                            <a:latin typeface="Cambria Math" panose="02040503050406030204" pitchFamily="18" charset="0"/>
                          </a:rPr>
                          <m:t>𝑥</m:t>
                        </m:r>
                      </m:sub>
                    </m:sSub>
                    <m:r>
                      <a:rPr lang="zh-CN" altLang="en-US" sz="2000" dirty="0">
                        <a:latin typeface="Cambria Math" panose="02040503050406030204" pitchFamily="18" charset="0"/>
                      </a:rPr>
                      <m:t> </m:t>
                    </m:r>
                  </m:oMath>
                </a14:m>
                <a:r>
                  <a:rPr lang="zh-CN" altLang="en-US" sz="2000" dirty="0">
                    <a:latin typeface="微软雅黑" panose="020B0503020204020204" pitchFamily="34" charset="-122"/>
                    <a:ea typeface="微软雅黑" panose="020B0503020204020204" pitchFamily="34" charset="-122"/>
                  </a:rPr>
                  <a:t>和 </a:t>
                </a:r>
                <a14:m>
                  <m:oMath xmlns:m="http://schemas.openxmlformats.org/officeDocument/2006/math">
                    <m:sSub>
                      <m:sSubPr>
                        <m:ctrlPr>
                          <a:rPr lang="en-US" altLang="zh-CN" sz="2000" i="1" dirty="0">
                            <a:latin typeface="Cambria Math" panose="02040503050406030204" pitchFamily="18" charset="0"/>
                          </a:rPr>
                        </m:ctrlPr>
                      </m:sSubPr>
                      <m:e>
                        <m:r>
                          <a:rPr lang="en-US" altLang="zh-CN" sz="2000" dirty="0">
                            <a:latin typeface="Cambria Math" panose="02040503050406030204" pitchFamily="18" charset="0"/>
                          </a:rPr>
                          <m:t>𝐾</m:t>
                        </m:r>
                      </m:e>
                      <m:sub>
                        <m:r>
                          <a:rPr lang="en-US" altLang="zh-CN" sz="2000" dirty="0">
                            <a:latin typeface="Cambria Math" panose="02040503050406030204" pitchFamily="18" charset="0"/>
                          </a:rPr>
                          <m:t>𝑦</m:t>
                        </m:r>
                      </m:sub>
                    </m:sSub>
                  </m:oMath>
                </a14:m>
                <a:r>
                  <a:rPr lang="zh-CN" altLang="en-US" sz="2000" dirty="0">
                    <a:latin typeface="微软雅黑" panose="020B0503020204020204" pitchFamily="34" charset="-122"/>
                    <a:ea typeface="微软雅黑" panose="020B0503020204020204" pitchFamily="34" charset="-122"/>
                  </a:rPr>
                  <a:t> 为超参数．</a:t>
                </a:r>
                <a:endParaRPr lang="zh-CN" altLang="en-US" sz="2000" dirty="0">
                  <a:latin typeface="微软雅黑" panose="020B0503020204020204" pitchFamily="34" charset="-122"/>
                  <a:ea typeface="微软雅黑" panose="020B0503020204020204" pitchFamily="34" charset="-122"/>
                </a:endParaRPr>
              </a:p>
              <a:p>
                <a:pPr lvl="1"/>
                <a:endParaRPr lang="en-US" altLang="zh-CN" dirty="0"/>
              </a:p>
              <a:p>
                <a:pPr algn="l">
                  <a:lnSpc>
                    <a:spcPct val="150000"/>
                  </a:lnSpc>
                </a:pPr>
                <a:endParaRPr lang="zh-CN" altLang="en-US" dirty="0">
                  <a:latin typeface="微软雅黑" panose="020B0503020204020204" pitchFamily="34" charset="-122"/>
                  <a:ea typeface="微软雅黑" panose="020B0503020204020204" pitchFamily="34" charset="-122"/>
                </a:endParaRPr>
              </a:p>
            </p:txBody>
          </p:sp>
        </mc:Choice>
        <mc:Fallback>
          <p:sp>
            <p:nvSpPr>
              <p:cNvPr id="10" name="文本框 9"/>
              <p:cNvSpPr txBox="1">
                <a:spLocks noRot="1" noChangeAspect="1" noMove="1" noResize="1" noEditPoints="1" noAdjustHandles="1" noChangeArrowheads="1" noChangeShapeType="1" noTextEdit="1"/>
              </p:cNvSpPr>
              <p:nvPr/>
            </p:nvSpPr>
            <p:spPr>
              <a:xfrm>
                <a:off x="247898" y="904168"/>
                <a:ext cx="11625344" cy="4194546"/>
              </a:xfrm>
              <a:prstGeom prst="rect">
                <a:avLst/>
              </a:prstGeom>
              <a:blipFill rotWithShape="1">
                <a:blip r:embed="rId1"/>
                <a:stretch>
                  <a:fillRect l="-2" t="-13" r="-202" b="7"/>
                </a:stretch>
              </a:blipFill>
            </p:spPr>
            <p:txBody>
              <a:bodyPr/>
              <a:lstStyle/>
              <a:p>
                <a:r>
                  <a:rPr lang="zh-CN" altLang="en-US">
                    <a:noFill/>
                  </a:rPr>
                  <a:t> </a:t>
                </a:r>
              </a:p>
            </p:txBody>
          </p:sp>
        </mc:Fallback>
      </mc:AlternateContent>
      <p:pic>
        <p:nvPicPr>
          <p:cNvPr id="11" name="图片 10"/>
          <p:cNvPicPr>
            <a:picLocks noChangeAspect="1"/>
          </p:cNvPicPr>
          <p:nvPr/>
        </p:nvPicPr>
        <p:blipFill>
          <a:blip r:embed="rId2"/>
          <a:stretch>
            <a:fillRect/>
          </a:stretch>
        </p:blipFill>
        <p:spPr>
          <a:xfrm>
            <a:off x="4389420" y="1343188"/>
            <a:ext cx="2950106" cy="870880"/>
          </a:xfrm>
          <a:prstGeom prst="rect">
            <a:avLst/>
          </a:prstGeom>
        </p:spPr>
      </p:pic>
      <p:pic>
        <p:nvPicPr>
          <p:cNvPr id="12" name="图片 11"/>
          <p:cNvPicPr>
            <a:picLocks noChangeAspect="1"/>
          </p:cNvPicPr>
          <p:nvPr/>
        </p:nvPicPr>
        <p:blipFill>
          <a:blip r:embed="rId3"/>
          <a:stretch>
            <a:fillRect/>
          </a:stretch>
        </p:blipFill>
        <p:spPr>
          <a:xfrm>
            <a:off x="3469702" y="3355491"/>
            <a:ext cx="5181736" cy="511642"/>
          </a:xfrm>
          <a:prstGeom prst="rect">
            <a:avLst/>
          </a:prstGeom>
        </p:spPr>
      </p:pic>
      <p:pic>
        <p:nvPicPr>
          <p:cNvPr id="7" name="图片 6"/>
          <p:cNvPicPr>
            <a:picLocks noChangeAspect="1"/>
          </p:cNvPicPr>
          <p:nvPr/>
        </p:nvPicPr>
        <p:blipFill>
          <a:blip r:embed="rId4"/>
          <a:stretch>
            <a:fillRect/>
          </a:stretch>
        </p:blipFill>
        <p:spPr>
          <a:xfrm>
            <a:off x="3504306" y="4580158"/>
            <a:ext cx="5704559" cy="1913817"/>
          </a:xfrm>
          <a:prstGeom prst="rect">
            <a:avLst/>
          </a:prstGeom>
        </p:spPr>
      </p:pic>
      <p:sp>
        <p:nvSpPr>
          <p:cNvPr id="2" name="文本框 1"/>
          <p:cNvSpPr txBox="1"/>
          <p:nvPr/>
        </p:nvSpPr>
        <p:spPr>
          <a:xfrm>
            <a:off x="247898" y="6493975"/>
            <a:ext cx="11399816" cy="295978"/>
          </a:xfrm>
          <a:prstGeom prst="rect">
            <a:avLst/>
          </a:prstGeom>
          <a:noFill/>
        </p:spPr>
        <p:txBody>
          <a:bodyPr wrap="square" rtlCol="0">
            <a:spAutoFit/>
          </a:bodyPr>
          <a:lstStyle/>
          <a:p>
            <a:pPr>
              <a:lnSpc>
                <a:spcPct val="150000"/>
              </a:lnSpc>
            </a:pPr>
            <a:r>
              <a:rPr lang="en-US" altLang="zh-CN" sz="1000" dirty="0" err="1">
                <a:latin typeface="微软雅黑" panose="020B0503020204020204" pitchFamily="34" charset="-122"/>
                <a:ea typeface="微软雅黑" panose="020B0503020204020204" pitchFamily="34" charset="-122"/>
              </a:rPr>
              <a:t>Leontaritis</a:t>
            </a:r>
            <a:r>
              <a:rPr lang="en-US" altLang="zh-CN" sz="1000" dirty="0">
                <a:latin typeface="微软雅黑" panose="020B0503020204020204" pitchFamily="34" charset="-122"/>
                <a:ea typeface="微软雅黑" panose="020B0503020204020204" pitchFamily="34" charset="-122"/>
              </a:rPr>
              <a:t> I, Billings S A, 1985. Input-output parametric models for non-linear systems part i: deterministic non-linear systems[J]. International journal of control, 41(2):303-328.</a:t>
            </a:r>
            <a:endParaRPr lang="zh-CN" altLang="en-US" sz="10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Effect transition="in" filter="fade">
                                      <p:cBhvr>
                                        <p:cTn id="17" dur="500"/>
                                        <p:tgtEl>
                                          <p:spTgt spid="10">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6" end="6"/>
                                            </p:txEl>
                                          </p:spTgt>
                                        </p:tgtEl>
                                        <p:attrNameLst>
                                          <p:attrName>style.visibility</p:attrName>
                                        </p:attrNameLst>
                                      </p:cBhvr>
                                      <p:to>
                                        <p:strVal val="visible"/>
                                      </p:to>
                                    </p:set>
                                    <p:animEffect transition="in" filter="fade">
                                      <p:cBhvr>
                                        <p:cTn id="22" dur="500"/>
                                        <p:tgtEl>
                                          <p:spTgt spid="10">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xEl>
                                              <p:pRg st="9" end="9"/>
                                            </p:txEl>
                                          </p:spTgt>
                                        </p:tgtEl>
                                        <p:attrNameLst>
                                          <p:attrName>style.visibility</p:attrName>
                                        </p:attrNameLst>
                                      </p:cBhvr>
                                      <p:to>
                                        <p:strVal val="visible"/>
                                      </p:to>
                                    </p:set>
                                    <p:animEffect transition="in" filter="fade">
                                      <p:cBhvr>
                                        <p:cTn id="32" dur="500"/>
                                        <p:tgtEl>
                                          <p:spTgt spid="10">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目录</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428265" y="1030144"/>
            <a:ext cx="11308466" cy="5486401"/>
          </a:xfrm>
          <a:prstGeom prst="rect">
            <a:avLst/>
          </a:prstGeom>
          <a:noFill/>
        </p:spPr>
        <p:txBody>
          <a:bodyPr wrap="square" rtlCol="0">
            <a:noAutofit/>
          </a:bodyPr>
          <a:lstStyle/>
          <a:p>
            <a:pPr>
              <a:lnSpc>
                <a:spcPct val="150000"/>
              </a:lnSpc>
            </a:pPr>
            <a:r>
              <a:rPr lang="en-US" altLang="zh-CN" sz="3200" dirty="0">
                <a:solidFill>
                  <a:srgbClr val="000000"/>
                </a:solidFill>
                <a:latin typeface="微软雅黑" panose="020B0503020204020204" pitchFamily="34" charset="-122"/>
                <a:ea typeface="微软雅黑" panose="020B0503020204020204" pitchFamily="34" charset="-122"/>
              </a:rPr>
              <a:t>8.1 </a:t>
            </a:r>
            <a:r>
              <a:rPr lang="zh-CN" altLang="en-US" sz="3200" dirty="0">
                <a:solidFill>
                  <a:srgbClr val="000000"/>
                </a:solidFill>
                <a:latin typeface="微软雅黑" panose="020B0503020204020204" pitchFamily="34" charset="-122"/>
                <a:ea typeface="微软雅黑" panose="020B0503020204020204" pitchFamily="34" charset="-122"/>
              </a:rPr>
              <a:t>网络记忆能力</a:t>
            </a:r>
            <a:endParaRPr lang="en-US" altLang="zh-CN" sz="3200" dirty="0">
              <a:solidFill>
                <a:srgbClr val="000000"/>
              </a:solidFill>
              <a:latin typeface="微软雅黑" panose="020B0503020204020204" pitchFamily="34" charset="-122"/>
              <a:ea typeface="微软雅黑" panose="020B0503020204020204" pitchFamily="34" charset="-122"/>
            </a:endParaRPr>
          </a:p>
          <a:p>
            <a:pPr>
              <a:lnSpc>
                <a:spcPct val="150000"/>
              </a:lnSpc>
            </a:pPr>
            <a:r>
              <a:rPr lang="en-US" altLang="zh-CN" sz="3200" dirty="0">
                <a:solidFill>
                  <a:srgbClr val="FF0000"/>
                </a:solidFill>
                <a:latin typeface="微软雅黑" panose="020B0503020204020204" pitchFamily="34" charset="-122"/>
                <a:ea typeface="微软雅黑" panose="020B0503020204020204" pitchFamily="34" charset="-122"/>
              </a:rPr>
              <a:t>8.2 </a:t>
            </a:r>
            <a:r>
              <a:rPr lang="zh-CN" altLang="en-US" sz="3200" dirty="0">
                <a:solidFill>
                  <a:srgbClr val="FF0000"/>
                </a:solidFill>
                <a:latin typeface="微软雅黑" panose="020B0503020204020204" pitchFamily="34" charset="-122"/>
                <a:ea typeface="微软雅黑" panose="020B0503020204020204" pitchFamily="34" charset="-122"/>
              </a:rPr>
              <a:t>循环神经网络（</a:t>
            </a:r>
            <a:r>
              <a:rPr lang="en-US" altLang="zh-CN" sz="3200" dirty="0">
                <a:solidFill>
                  <a:srgbClr val="FF0000"/>
                </a:solidFill>
                <a:latin typeface="微软雅黑" panose="020B0503020204020204" pitchFamily="34" charset="-122"/>
                <a:ea typeface="微软雅黑" panose="020B0503020204020204" pitchFamily="34" charset="-122"/>
              </a:rPr>
              <a:t>RNN</a:t>
            </a:r>
            <a:r>
              <a:rPr lang="zh-CN" altLang="en-US" sz="3200" dirty="0">
                <a:solidFill>
                  <a:srgbClr val="FF0000"/>
                </a:solidFill>
                <a:latin typeface="微软雅黑" panose="020B0503020204020204" pitchFamily="34" charset="-122"/>
                <a:ea typeface="微软雅黑" panose="020B0503020204020204" pitchFamily="34" charset="-122"/>
              </a:rPr>
              <a:t>）</a:t>
            </a:r>
            <a:endParaRPr lang="en-US" altLang="zh-CN" sz="3200"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3200" dirty="0">
                <a:solidFill>
                  <a:srgbClr val="000000"/>
                </a:solidFill>
                <a:latin typeface="微软雅黑" panose="020B0503020204020204" pitchFamily="34" charset="-122"/>
                <a:ea typeface="微软雅黑" panose="020B0503020204020204" pitchFamily="34" charset="-122"/>
              </a:rPr>
              <a:t>8.3 </a:t>
            </a:r>
            <a:r>
              <a:rPr lang="zh-CN" altLang="en-US" sz="3200" dirty="0">
                <a:solidFill>
                  <a:srgbClr val="000000"/>
                </a:solidFill>
                <a:latin typeface="微软雅黑" panose="020B0503020204020204" pitchFamily="34" charset="-122"/>
                <a:ea typeface="微软雅黑" panose="020B0503020204020204" pitchFamily="34" charset="-122"/>
              </a:rPr>
              <a:t>随时间反向传播（</a:t>
            </a:r>
            <a:r>
              <a:rPr lang="en-US" altLang="zh-CN" sz="3200" dirty="0">
                <a:solidFill>
                  <a:srgbClr val="000000"/>
                </a:solidFill>
                <a:latin typeface="微软雅黑" panose="020B0503020204020204" pitchFamily="34" charset="-122"/>
                <a:ea typeface="微软雅黑" panose="020B0503020204020204" pitchFamily="34" charset="-122"/>
              </a:rPr>
              <a:t>BPTT</a:t>
            </a:r>
            <a:r>
              <a:rPr lang="zh-CN" altLang="en-US" sz="3200" dirty="0">
                <a:solidFill>
                  <a:srgbClr val="000000"/>
                </a:solidFill>
                <a:latin typeface="微软雅黑" panose="020B0503020204020204" pitchFamily="34" charset="-122"/>
                <a:ea typeface="微软雅黑" panose="020B0503020204020204" pitchFamily="34" charset="-122"/>
              </a:rPr>
              <a:t>）</a:t>
            </a:r>
            <a:endParaRPr lang="en-US" altLang="zh-CN" sz="3200" dirty="0">
              <a:solidFill>
                <a:srgbClr val="000000"/>
              </a:solidFill>
              <a:latin typeface="微软雅黑" panose="020B0503020204020204" pitchFamily="34" charset="-122"/>
              <a:ea typeface="微软雅黑" panose="020B0503020204020204" pitchFamily="34" charset="-122"/>
            </a:endParaRPr>
          </a:p>
          <a:p>
            <a:pPr>
              <a:lnSpc>
                <a:spcPct val="150000"/>
              </a:lnSpc>
            </a:pPr>
            <a:r>
              <a:rPr lang="en-US" altLang="zh-CN" sz="3200" dirty="0">
                <a:solidFill>
                  <a:srgbClr val="000000"/>
                </a:solidFill>
                <a:latin typeface="微软雅黑" panose="020B0503020204020204" pitchFamily="34" charset="-122"/>
                <a:ea typeface="微软雅黑" panose="020B0503020204020204" pitchFamily="34" charset="-122"/>
              </a:rPr>
              <a:t>8.4 </a:t>
            </a:r>
            <a:r>
              <a:rPr lang="zh-CN" altLang="en-US" sz="3200" dirty="0">
                <a:solidFill>
                  <a:srgbClr val="000000"/>
                </a:solidFill>
                <a:latin typeface="微软雅黑" panose="020B0503020204020204" pitchFamily="34" charset="-122"/>
                <a:ea typeface="微软雅黑" panose="020B0503020204020204" pitchFamily="34" charset="-122"/>
              </a:rPr>
              <a:t>双向循环神经网络</a:t>
            </a:r>
            <a:endParaRPr lang="zh-CN" altLang="en-US" sz="32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8.2 </a:t>
            </a:r>
            <a:r>
              <a:rPr lang="zh-CN" altLang="en-US" sz="2800" b="1" dirty="0">
                <a:solidFill>
                  <a:srgbClr val="000000"/>
                </a:solidFill>
                <a:latin typeface="微软雅黑" panose="020B0503020204020204" pitchFamily="34" charset="-122"/>
                <a:ea typeface="微软雅黑" panose="020B0503020204020204" pitchFamily="34" charset="-122"/>
              </a:rPr>
              <a:t>循环神经网络（</a:t>
            </a:r>
            <a:r>
              <a:rPr lang="en-US" altLang="zh-CN" sz="2800" b="1" dirty="0">
                <a:solidFill>
                  <a:srgbClr val="000000"/>
                </a:solidFill>
                <a:latin typeface="微软雅黑" panose="020B0503020204020204" pitchFamily="34" charset="-122"/>
                <a:ea typeface="微软雅黑" panose="020B0503020204020204" pitchFamily="34" charset="-122"/>
              </a:rPr>
              <a:t>RNN</a:t>
            </a:r>
            <a:r>
              <a:rPr lang="zh-CN" altLang="en-US" sz="2800" b="1" dirty="0">
                <a:solidFill>
                  <a:srgbClr val="000000"/>
                </a:solidFill>
                <a:latin typeface="微软雅黑" panose="020B0503020204020204" pitchFamily="34" charset="-122"/>
                <a:ea typeface="微软雅黑" panose="020B0503020204020204" pitchFamily="34" charset="-122"/>
              </a:rPr>
              <a:t>）</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0" y="1373734"/>
            <a:ext cx="5623399" cy="5182028"/>
          </a:xfrm>
          <a:prstGeom prst="rect">
            <a:avLst/>
          </a:prstGeom>
        </p:spPr>
      </p:pic>
      <p:sp>
        <p:nvSpPr>
          <p:cNvPr id="5" name="矩形 4"/>
          <p:cNvSpPr/>
          <p:nvPr/>
        </p:nvSpPr>
        <p:spPr>
          <a:xfrm>
            <a:off x="5377543" y="1610258"/>
            <a:ext cx="6557783" cy="4708981"/>
          </a:xfrm>
          <a:prstGeom prst="rect">
            <a:avLst/>
          </a:prstGeom>
        </p:spPr>
        <p:txBody>
          <a:bodyPr wrap="square">
            <a:spAutoFit/>
          </a:bodyPr>
          <a:lstStyle/>
          <a:p>
            <a:pPr marL="285750" indent="-285750">
              <a:buFont typeface="Arial" panose="020B0604020202020204" pitchFamily="34" charset="0"/>
              <a:buChar char="•"/>
            </a:pPr>
            <a:r>
              <a:rPr lang="zh-CN" altLang="en-US" sz="2000" dirty="0">
                <a:solidFill>
                  <a:srgbClr val="1A1A1A"/>
                </a:solidFill>
                <a:latin typeface="微软雅黑" panose="020B0503020204020204" pitchFamily="34" charset="-122"/>
                <a:ea typeface="微软雅黑" panose="020B0503020204020204" pitchFamily="34" charset="-122"/>
              </a:rPr>
              <a:t>去掉有</a:t>
            </a:r>
            <a:r>
              <a:rPr lang="en-US" altLang="zh-CN" sz="2000" dirty="0">
                <a:solidFill>
                  <a:srgbClr val="1A1A1A"/>
                </a:solidFill>
                <a:latin typeface="微软雅黑" panose="020B0503020204020204" pitchFamily="34" charset="-122"/>
                <a:ea typeface="微软雅黑" panose="020B0503020204020204" pitchFamily="34" charset="-122"/>
              </a:rPr>
              <a:t>W</a:t>
            </a:r>
            <a:r>
              <a:rPr lang="zh-CN" altLang="en-US" sz="2000" dirty="0">
                <a:solidFill>
                  <a:srgbClr val="1A1A1A"/>
                </a:solidFill>
                <a:latin typeface="微软雅黑" panose="020B0503020204020204" pitchFamily="34" charset="-122"/>
                <a:ea typeface="微软雅黑" panose="020B0503020204020204" pitchFamily="34" charset="-122"/>
              </a:rPr>
              <a:t>的带箭头的圈，它就变成普通的</a:t>
            </a:r>
            <a:r>
              <a:rPr lang="zh-CN" altLang="en-US" sz="2000" b="1" dirty="0">
                <a:solidFill>
                  <a:srgbClr val="1A1A1A"/>
                </a:solidFill>
                <a:latin typeface="微软雅黑" panose="020B0503020204020204" pitchFamily="34" charset="-122"/>
                <a:ea typeface="微软雅黑" panose="020B0503020204020204" pitchFamily="34" charset="-122"/>
              </a:rPr>
              <a:t>全连接神经网络</a:t>
            </a:r>
            <a:endParaRPr lang="en-US" altLang="zh-CN" sz="2000" dirty="0">
              <a:solidFill>
                <a:srgbClr val="1A1A1A"/>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2000" dirty="0">
              <a:solidFill>
                <a:srgbClr val="1A1A1A"/>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2000" dirty="0">
                <a:solidFill>
                  <a:srgbClr val="1A1A1A"/>
                </a:solidFill>
                <a:latin typeface="微软雅黑" panose="020B0503020204020204" pitchFamily="34" charset="-122"/>
                <a:ea typeface="微软雅黑" panose="020B0503020204020204" pitchFamily="34" charset="-122"/>
              </a:rPr>
              <a:t>x</a:t>
            </a:r>
            <a:r>
              <a:rPr lang="zh-CN" altLang="en-US" sz="2000" dirty="0">
                <a:solidFill>
                  <a:srgbClr val="1A1A1A"/>
                </a:solidFill>
                <a:latin typeface="微软雅黑" panose="020B0503020204020204" pitchFamily="34" charset="-122"/>
                <a:ea typeface="微软雅黑" panose="020B0503020204020204" pitchFamily="34" charset="-122"/>
              </a:rPr>
              <a:t>是一个向量，它表示</a:t>
            </a:r>
            <a:r>
              <a:rPr lang="zh-CN" altLang="en-US" sz="2000" b="1" dirty="0">
                <a:solidFill>
                  <a:srgbClr val="1A1A1A"/>
                </a:solidFill>
                <a:latin typeface="微软雅黑" panose="020B0503020204020204" pitchFamily="34" charset="-122"/>
                <a:ea typeface="微软雅黑" panose="020B0503020204020204" pitchFamily="34" charset="-122"/>
              </a:rPr>
              <a:t>输入层</a:t>
            </a:r>
            <a:r>
              <a:rPr lang="zh-CN" altLang="en-US" sz="2000" dirty="0">
                <a:solidFill>
                  <a:srgbClr val="1A1A1A"/>
                </a:solidFill>
                <a:latin typeface="微软雅黑" panose="020B0503020204020204" pitchFamily="34" charset="-122"/>
                <a:ea typeface="微软雅黑" panose="020B0503020204020204" pitchFamily="34" charset="-122"/>
              </a:rPr>
              <a:t>的值</a:t>
            </a:r>
            <a:endParaRPr lang="en-US" altLang="zh-CN" sz="2000" dirty="0">
              <a:solidFill>
                <a:srgbClr val="1A1A1A"/>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2000" dirty="0">
              <a:solidFill>
                <a:srgbClr val="1A1A1A"/>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2000" dirty="0">
                <a:solidFill>
                  <a:srgbClr val="1A1A1A"/>
                </a:solidFill>
                <a:latin typeface="微软雅黑" panose="020B0503020204020204" pitchFamily="34" charset="-122"/>
                <a:ea typeface="微软雅黑" panose="020B0503020204020204" pitchFamily="34" charset="-122"/>
              </a:rPr>
              <a:t>s</a:t>
            </a:r>
            <a:r>
              <a:rPr lang="zh-CN" altLang="en-US" sz="2000" dirty="0">
                <a:solidFill>
                  <a:srgbClr val="1A1A1A"/>
                </a:solidFill>
                <a:latin typeface="微软雅黑" panose="020B0503020204020204" pitchFamily="34" charset="-122"/>
                <a:ea typeface="微软雅黑" panose="020B0503020204020204" pitchFamily="34" charset="-122"/>
              </a:rPr>
              <a:t>是一个向量，它表示</a:t>
            </a:r>
            <a:r>
              <a:rPr lang="zh-CN" altLang="en-US" sz="2000" b="1" dirty="0">
                <a:solidFill>
                  <a:srgbClr val="1A1A1A"/>
                </a:solidFill>
                <a:latin typeface="微软雅黑" panose="020B0503020204020204" pitchFamily="34" charset="-122"/>
                <a:ea typeface="微软雅黑" panose="020B0503020204020204" pitchFamily="34" charset="-122"/>
              </a:rPr>
              <a:t>隐藏层</a:t>
            </a:r>
            <a:r>
              <a:rPr lang="zh-CN" altLang="en-US" sz="2000" dirty="0">
                <a:solidFill>
                  <a:srgbClr val="1A1A1A"/>
                </a:solidFill>
                <a:latin typeface="微软雅黑" panose="020B0503020204020204" pitchFamily="34" charset="-122"/>
                <a:ea typeface="微软雅黑" panose="020B0503020204020204" pitchFamily="34" charset="-122"/>
              </a:rPr>
              <a:t>的值，</a:t>
            </a:r>
            <a:r>
              <a:rPr lang="en-US" altLang="zh-CN" sz="2000" dirty="0">
                <a:solidFill>
                  <a:srgbClr val="1A1A1A"/>
                </a:solidFill>
                <a:latin typeface="微软雅黑" panose="020B0503020204020204" pitchFamily="34" charset="-122"/>
                <a:ea typeface="微软雅黑" panose="020B0503020204020204" pitchFamily="34" charset="-122"/>
              </a:rPr>
              <a:t> s</a:t>
            </a:r>
            <a:r>
              <a:rPr lang="zh-CN" altLang="en-US" sz="2000" dirty="0">
                <a:solidFill>
                  <a:srgbClr val="1A1A1A"/>
                </a:solidFill>
                <a:latin typeface="微软雅黑" panose="020B0503020204020204" pitchFamily="34" charset="-122"/>
                <a:ea typeface="微软雅黑" panose="020B0503020204020204" pitchFamily="34" charset="-122"/>
              </a:rPr>
              <a:t>不仅仅取决于当前这次的输入</a:t>
            </a:r>
            <a:r>
              <a:rPr lang="en-US" altLang="zh-CN" sz="2000" dirty="0">
                <a:solidFill>
                  <a:srgbClr val="1A1A1A"/>
                </a:solidFill>
                <a:latin typeface="微软雅黑" panose="020B0503020204020204" pitchFamily="34" charset="-122"/>
                <a:ea typeface="微软雅黑" panose="020B0503020204020204" pitchFamily="34" charset="-122"/>
              </a:rPr>
              <a:t>x</a:t>
            </a:r>
            <a:r>
              <a:rPr lang="zh-CN" altLang="en-US" sz="2000" dirty="0">
                <a:solidFill>
                  <a:srgbClr val="1A1A1A"/>
                </a:solidFill>
                <a:latin typeface="微软雅黑" panose="020B0503020204020204" pitchFamily="34" charset="-122"/>
                <a:ea typeface="微软雅黑" panose="020B0503020204020204" pitchFamily="34" charset="-122"/>
              </a:rPr>
              <a:t>，还取决于上一次</a:t>
            </a:r>
            <a:r>
              <a:rPr lang="zh-CN" altLang="en-US" sz="2000" b="1" dirty="0">
                <a:solidFill>
                  <a:srgbClr val="1A1A1A"/>
                </a:solidFill>
                <a:latin typeface="微软雅黑" panose="020B0503020204020204" pitchFamily="34" charset="-122"/>
                <a:ea typeface="微软雅黑" panose="020B0503020204020204" pitchFamily="34" charset="-122"/>
              </a:rPr>
              <a:t>隐藏层</a:t>
            </a:r>
            <a:r>
              <a:rPr lang="zh-CN" altLang="en-US" sz="2000" dirty="0">
                <a:solidFill>
                  <a:srgbClr val="1A1A1A"/>
                </a:solidFill>
                <a:latin typeface="微软雅黑" panose="020B0503020204020204" pitchFamily="34" charset="-122"/>
                <a:ea typeface="微软雅黑" panose="020B0503020204020204" pitchFamily="34" charset="-122"/>
              </a:rPr>
              <a:t>的值</a:t>
            </a:r>
            <a:endParaRPr lang="en-US" altLang="zh-CN" sz="2000" dirty="0">
              <a:solidFill>
                <a:srgbClr val="1A1A1A"/>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sz="2000" dirty="0">
              <a:solidFill>
                <a:srgbClr val="1A1A1A"/>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2000" dirty="0">
                <a:solidFill>
                  <a:srgbClr val="1A1A1A"/>
                </a:solidFill>
                <a:latin typeface="微软雅黑" panose="020B0503020204020204" pitchFamily="34" charset="-122"/>
                <a:ea typeface="微软雅黑" panose="020B0503020204020204" pitchFamily="34" charset="-122"/>
              </a:rPr>
              <a:t>o</a:t>
            </a:r>
            <a:r>
              <a:rPr lang="zh-CN" altLang="en-US" sz="2000" dirty="0">
                <a:solidFill>
                  <a:srgbClr val="1A1A1A"/>
                </a:solidFill>
                <a:latin typeface="微软雅黑" panose="020B0503020204020204" pitchFamily="34" charset="-122"/>
                <a:ea typeface="微软雅黑" panose="020B0503020204020204" pitchFamily="34" charset="-122"/>
              </a:rPr>
              <a:t>也是一个向量，它表示</a:t>
            </a:r>
            <a:r>
              <a:rPr lang="zh-CN" altLang="en-US" sz="2000" b="1" dirty="0">
                <a:solidFill>
                  <a:srgbClr val="1A1A1A"/>
                </a:solidFill>
                <a:latin typeface="微软雅黑" panose="020B0503020204020204" pitchFamily="34" charset="-122"/>
                <a:ea typeface="微软雅黑" panose="020B0503020204020204" pitchFamily="34" charset="-122"/>
              </a:rPr>
              <a:t>输出层</a:t>
            </a:r>
            <a:r>
              <a:rPr lang="zh-CN" altLang="en-US" sz="2000" dirty="0">
                <a:solidFill>
                  <a:srgbClr val="1A1A1A"/>
                </a:solidFill>
                <a:latin typeface="微软雅黑" panose="020B0503020204020204" pitchFamily="34" charset="-122"/>
                <a:ea typeface="微软雅黑" panose="020B0503020204020204" pitchFamily="34" charset="-122"/>
              </a:rPr>
              <a:t>的值</a:t>
            </a:r>
            <a:endParaRPr lang="en-US" altLang="zh-CN" sz="2000" dirty="0">
              <a:solidFill>
                <a:srgbClr val="1A1A1A"/>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2000" dirty="0">
              <a:solidFill>
                <a:srgbClr val="1A1A1A"/>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2000" dirty="0">
                <a:solidFill>
                  <a:srgbClr val="1A1A1A"/>
                </a:solidFill>
                <a:latin typeface="微软雅黑" panose="020B0503020204020204" pitchFamily="34" charset="-122"/>
                <a:ea typeface="微软雅黑" panose="020B0503020204020204" pitchFamily="34" charset="-122"/>
              </a:rPr>
              <a:t>U</a:t>
            </a:r>
            <a:r>
              <a:rPr lang="zh-CN" altLang="en-US" sz="2000" dirty="0">
                <a:solidFill>
                  <a:srgbClr val="1A1A1A"/>
                </a:solidFill>
                <a:latin typeface="微软雅黑" panose="020B0503020204020204" pitchFamily="34" charset="-122"/>
                <a:ea typeface="微软雅黑" panose="020B0503020204020204" pitchFamily="34" charset="-122"/>
              </a:rPr>
              <a:t>是输入层到隐藏层的</a:t>
            </a:r>
            <a:r>
              <a:rPr lang="zh-CN" altLang="en-US" sz="2000" b="1" dirty="0">
                <a:solidFill>
                  <a:srgbClr val="1A1A1A"/>
                </a:solidFill>
                <a:latin typeface="微软雅黑" panose="020B0503020204020204" pitchFamily="34" charset="-122"/>
                <a:ea typeface="微软雅黑" panose="020B0503020204020204" pitchFamily="34" charset="-122"/>
              </a:rPr>
              <a:t>权重矩阵</a:t>
            </a:r>
            <a:endParaRPr lang="en-US" altLang="zh-CN" sz="2000" b="1" dirty="0">
              <a:solidFill>
                <a:srgbClr val="1A1A1A"/>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2000" dirty="0">
              <a:solidFill>
                <a:srgbClr val="1A1A1A"/>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2000" dirty="0">
                <a:solidFill>
                  <a:srgbClr val="1A1A1A"/>
                </a:solidFill>
                <a:latin typeface="微软雅黑" panose="020B0503020204020204" pitchFamily="34" charset="-122"/>
                <a:ea typeface="微软雅黑" panose="020B0503020204020204" pitchFamily="34" charset="-122"/>
              </a:rPr>
              <a:t>V</a:t>
            </a:r>
            <a:r>
              <a:rPr lang="zh-CN" altLang="en-US" sz="2000" dirty="0">
                <a:solidFill>
                  <a:srgbClr val="1A1A1A"/>
                </a:solidFill>
                <a:latin typeface="微软雅黑" panose="020B0503020204020204" pitchFamily="34" charset="-122"/>
                <a:ea typeface="微软雅黑" panose="020B0503020204020204" pitchFamily="34" charset="-122"/>
              </a:rPr>
              <a:t>是隐藏层到输出层的</a:t>
            </a:r>
            <a:r>
              <a:rPr lang="zh-CN" altLang="en-US" sz="2000" b="1" dirty="0">
                <a:solidFill>
                  <a:srgbClr val="1A1A1A"/>
                </a:solidFill>
                <a:latin typeface="微软雅黑" panose="020B0503020204020204" pitchFamily="34" charset="-122"/>
                <a:ea typeface="微软雅黑" panose="020B0503020204020204" pitchFamily="34" charset="-122"/>
              </a:rPr>
              <a:t>权重矩阵</a:t>
            </a:r>
            <a:endParaRPr lang="en-US" altLang="zh-CN" sz="2000" b="1" dirty="0">
              <a:solidFill>
                <a:srgbClr val="1A1A1A"/>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2000" b="1" dirty="0">
              <a:solidFill>
                <a:srgbClr val="1A1A1A"/>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W</a:t>
            </a:r>
            <a:r>
              <a:rPr lang="zh-CN" altLang="en-US" sz="2000" dirty="0">
                <a:latin typeface="微软雅黑" panose="020B0503020204020204" pitchFamily="34" charset="-122"/>
                <a:ea typeface="微软雅黑" panose="020B0503020204020204" pitchFamily="34" charset="-122"/>
              </a:rPr>
              <a:t>是</a:t>
            </a:r>
            <a:r>
              <a:rPr lang="zh-CN" altLang="en-US" sz="2000" b="1" dirty="0">
                <a:latin typeface="微软雅黑" panose="020B0503020204020204" pitchFamily="34" charset="-122"/>
                <a:ea typeface="微软雅黑" panose="020B0503020204020204" pitchFamily="34" charset="-122"/>
              </a:rPr>
              <a:t>隐藏层</a:t>
            </a:r>
            <a:r>
              <a:rPr lang="zh-CN" altLang="en-US" sz="2000" dirty="0">
                <a:latin typeface="微软雅黑" panose="020B0503020204020204" pitchFamily="34" charset="-122"/>
                <a:ea typeface="微软雅黑" panose="020B0503020204020204" pitchFamily="34" charset="-122"/>
              </a:rPr>
              <a:t>上一次的值作为这一次的输入的</a:t>
            </a:r>
            <a:r>
              <a:rPr lang="zh-CN" altLang="en-US" sz="2000" b="1" dirty="0">
                <a:latin typeface="微软雅黑" panose="020B0503020204020204" pitchFamily="34" charset="-122"/>
                <a:ea typeface="微软雅黑" panose="020B0503020204020204" pitchFamily="34" charset="-122"/>
              </a:rPr>
              <a:t>权重矩阵</a:t>
            </a:r>
            <a:r>
              <a:rPr lang="zh-CN" altLang="en-US" dirty="0">
                <a:latin typeface="微软雅黑" panose="020B0503020204020204" pitchFamily="34" charset="-122"/>
                <a:ea typeface="微软雅黑" panose="020B0503020204020204" pitchFamily="34" charset="-122"/>
              </a:rPr>
              <a:t> </a:t>
            </a:r>
            <a:endParaRPr lang="en-US" altLang="zh-CN" sz="2000" dirty="0">
              <a:solidFill>
                <a:srgbClr val="1A1A1A"/>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576942" y="669481"/>
            <a:ext cx="9417963" cy="1061829"/>
          </a:xfrm>
          <a:prstGeom prst="rect">
            <a:avLst/>
          </a:prstGeom>
          <a:noFill/>
        </p:spPr>
        <p:txBody>
          <a:bodyPr wrap="none" rtlCol="0">
            <a:spAutoFit/>
          </a:bodyPr>
          <a:lstStyle/>
          <a:p>
            <a:pPr>
              <a:lnSpc>
                <a:spcPct val="150000"/>
              </a:lnSpc>
            </a:pPr>
            <a:r>
              <a:rPr lang="zh-CN" altLang="en-US" sz="2400" dirty="0">
                <a:solidFill>
                  <a:srgbClr val="1A1A1A"/>
                </a:solidFill>
                <a:latin typeface="微软雅黑" panose="020B0503020204020204" pitchFamily="34" charset="-122"/>
                <a:ea typeface="微软雅黑" panose="020B0503020204020204" pitchFamily="34" charset="-122"/>
              </a:rPr>
              <a:t>一个简单的循环神经网络由输入层、一个隐藏层和一个输出层组成。</a:t>
            </a:r>
            <a:endParaRPr lang="en-US" altLang="zh-CN" sz="2400" dirty="0">
              <a:solidFill>
                <a:srgbClr val="1A1A1A"/>
              </a:solidFill>
              <a:latin typeface="微软雅黑" panose="020B0503020204020204" pitchFamily="34" charset="-122"/>
              <a:ea typeface="微软雅黑" panose="020B0503020204020204" pitchFamily="34" charset="-122"/>
            </a:endParaRPr>
          </a:p>
          <a:p>
            <a:pPr algn="l">
              <a:lnSpc>
                <a:spcPct val="150000"/>
              </a:lnSpc>
            </a:pP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Effect transition="in" filter="fade">
                                      <p:cBhvr>
                                        <p:cTn id="37" dur="500"/>
                                        <p:tgtEl>
                                          <p:spTgt spid="5">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10" end="10"/>
                                            </p:txEl>
                                          </p:spTgt>
                                        </p:tgtEl>
                                        <p:attrNameLst>
                                          <p:attrName>style.visibility</p:attrName>
                                        </p:attrNameLst>
                                      </p:cBhvr>
                                      <p:to>
                                        <p:strVal val="visible"/>
                                      </p:to>
                                    </p:set>
                                    <p:animEffect transition="in" filter="fade">
                                      <p:cBhvr>
                                        <p:cTn id="42" dur="500"/>
                                        <p:tgtEl>
                                          <p:spTgt spid="5">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12" end="12"/>
                                            </p:txEl>
                                          </p:spTgt>
                                        </p:tgtEl>
                                        <p:attrNameLst>
                                          <p:attrName>style.visibility</p:attrName>
                                        </p:attrNameLst>
                                      </p:cBhvr>
                                      <p:to>
                                        <p:strVal val="visible"/>
                                      </p:to>
                                    </p:set>
                                    <p:animEffect transition="in" filter="fade">
                                      <p:cBhvr>
                                        <p:cTn id="47" dur="500"/>
                                        <p:tgtEl>
                                          <p:spTgt spid="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8.2 </a:t>
            </a:r>
            <a:r>
              <a:rPr lang="zh-CN" altLang="en-US" sz="2800" b="1" dirty="0">
                <a:solidFill>
                  <a:srgbClr val="000000"/>
                </a:solidFill>
                <a:latin typeface="微软雅黑" panose="020B0503020204020204" pitchFamily="34" charset="-122"/>
                <a:ea typeface="微软雅黑" panose="020B0503020204020204" pitchFamily="34" charset="-122"/>
              </a:rPr>
              <a:t>循环神经网络（</a:t>
            </a:r>
            <a:r>
              <a:rPr lang="en-US" altLang="zh-CN" sz="2800" b="1" dirty="0">
                <a:solidFill>
                  <a:srgbClr val="000000"/>
                </a:solidFill>
                <a:latin typeface="微软雅黑" panose="020B0503020204020204" pitchFamily="34" charset="-122"/>
                <a:ea typeface="微软雅黑" panose="020B0503020204020204" pitchFamily="34" charset="-122"/>
              </a:rPr>
              <a:t>RNN</a:t>
            </a:r>
            <a:r>
              <a:rPr lang="zh-CN" altLang="en-US" sz="2800" b="1" dirty="0">
                <a:solidFill>
                  <a:srgbClr val="000000"/>
                </a:solidFill>
                <a:latin typeface="微软雅黑" panose="020B0503020204020204" pitchFamily="34" charset="-122"/>
                <a:ea typeface="微软雅黑" panose="020B0503020204020204" pitchFamily="34" charset="-122"/>
              </a:rPr>
              <a:t>）</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440114" y="1948301"/>
            <a:ext cx="11311772" cy="3503507"/>
          </a:xfrm>
          <a:prstGeom prst="rect">
            <a:avLst/>
          </a:prstGeom>
        </p:spPr>
      </p:pic>
      <p:sp>
        <p:nvSpPr>
          <p:cNvPr id="2" name="文本框 1"/>
          <p:cNvSpPr txBox="1"/>
          <p:nvPr/>
        </p:nvSpPr>
        <p:spPr>
          <a:xfrm>
            <a:off x="440113" y="6326372"/>
            <a:ext cx="3196221" cy="295978"/>
          </a:xfrm>
          <a:prstGeom prst="rect">
            <a:avLst/>
          </a:prstGeom>
          <a:noFill/>
        </p:spPr>
        <p:txBody>
          <a:bodyPr wrap="square" rtlCol="0">
            <a:spAutoFit/>
          </a:bodyPr>
          <a:lstStyle/>
          <a:p>
            <a:pPr>
              <a:lnSpc>
                <a:spcPct val="150000"/>
              </a:lnSpc>
            </a:pPr>
            <a:r>
              <a:rPr lang="en-US" altLang="zh-CN" sz="1000" dirty="0">
                <a:latin typeface="微软雅黑" panose="020B0503020204020204" pitchFamily="34" charset="-122"/>
                <a:ea typeface="微软雅黑" panose="020B0503020204020204" pitchFamily="34" charset="-122"/>
              </a:rPr>
              <a:t>https://zhuanlan.zhihu.com/p/30844905</a:t>
            </a:r>
            <a:endParaRPr lang="zh-CN" altLang="en-US" sz="1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8.2 </a:t>
            </a:r>
            <a:r>
              <a:rPr lang="zh-CN" altLang="en-US" sz="2800" b="1" dirty="0">
                <a:solidFill>
                  <a:srgbClr val="000000"/>
                </a:solidFill>
                <a:latin typeface="微软雅黑" panose="020B0503020204020204" pitchFamily="34" charset="-122"/>
                <a:ea typeface="微软雅黑" panose="020B0503020204020204" pitchFamily="34" charset="-122"/>
              </a:rPr>
              <a:t>循环神经网络（</a:t>
            </a:r>
            <a:r>
              <a:rPr lang="en-US" altLang="zh-CN" sz="2800" b="1" dirty="0">
                <a:solidFill>
                  <a:srgbClr val="000000"/>
                </a:solidFill>
                <a:latin typeface="微软雅黑" panose="020B0503020204020204" pitchFamily="34" charset="-122"/>
                <a:ea typeface="微软雅黑" panose="020B0503020204020204" pitchFamily="34" charset="-122"/>
              </a:rPr>
              <a:t>RNN</a:t>
            </a:r>
            <a:r>
              <a:rPr lang="zh-CN" altLang="en-US" sz="2800" b="1" dirty="0">
                <a:solidFill>
                  <a:srgbClr val="000000"/>
                </a:solidFill>
                <a:latin typeface="微软雅黑" panose="020B0503020204020204" pitchFamily="34" charset="-122"/>
                <a:ea typeface="微软雅黑" panose="020B0503020204020204" pitchFamily="34" charset="-122"/>
              </a:rPr>
              <a:t>）</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020889" y="903272"/>
            <a:ext cx="6959826" cy="2155613"/>
          </a:xfrm>
          <a:prstGeom prst="rect">
            <a:avLst/>
          </a:prstGeom>
        </p:spPr>
      </p:pic>
      <p:sp>
        <p:nvSpPr>
          <p:cNvPr id="2" name="文本框 1"/>
          <p:cNvSpPr txBox="1"/>
          <p:nvPr/>
        </p:nvSpPr>
        <p:spPr>
          <a:xfrm>
            <a:off x="296571" y="3320399"/>
            <a:ext cx="11638755" cy="2862322"/>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网络在</a:t>
            </a:r>
            <a:r>
              <a:rPr lang="en-US" altLang="zh-CN" sz="2400" dirty="0">
                <a:latin typeface="微软雅黑" panose="020B0503020204020204" pitchFamily="34" charset="-122"/>
                <a:ea typeface="微软雅黑" panose="020B0503020204020204" pitchFamily="34" charset="-122"/>
              </a:rPr>
              <a:t>t</a:t>
            </a:r>
            <a:r>
              <a:rPr lang="zh-CN" altLang="en-US" sz="2400" dirty="0">
                <a:latin typeface="微软雅黑" panose="020B0503020204020204" pitchFamily="34" charset="-122"/>
                <a:ea typeface="微软雅黑" panose="020B0503020204020204" pitchFamily="34" charset="-122"/>
              </a:rPr>
              <a:t>时刻接收到输入</a:t>
            </a:r>
            <a:r>
              <a:rPr lang="en-US" altLang="zh-CN" sz="2400" dirty="0">
                <a:latin typeface="微软雅黑" panose="020B0503020204020204" pitchFamily="34" charset="-122"/>
                <a:ea typeface="微软雅黑" panose="020B0503020204020204" pitchFamily="34" charset="-122"/>
              </a:rPr>
              <a:t>x</a:t>
            </a:r>
            <a:r>
              <a:rPr lang="en-US" altLang="zh-CN" sz="2400" baseline="-25000" dirty="0">
                <a:latin typeface="微软雅黑" panose="020B0503020204020204" pitchFamily="34" charset="-122"/>
                <a:ea typeface="微软雅黑" panose="020B0503020204020204" pitchFamily="34" charset="-122"/>
              </a:rPr>
              <a:t>t</a:t>
            </a:r>
            <a:r>
              <a:rPr lang="zh-CN" altLang="en-US" sz="2400" dirty="0">
                <a:latin typeface="微软雅黑" panose="020B0503020204020204" pitchFamily="34" charset="-122"/>
                <a:ea typeface="微软雅黑" panose="020B0503020204020204" pitchFamily="34" charset="-122"/>
              </a:rPr>
              <a:t>之后，隐藏层的值是</a:t>
            </a:r>
            <a:r>
              <a:rPr lang="en-US" altLang="zh-CN" sz="2400" dirty="0">
                <a:latin typeface="微软雅黑" panose="020B0503020204020204" pitchFamily="34" charset="-122"/>
                <a:ea typeface="微软雅黑" panose="020B0503020204020204" pitchFamily="34" charset="-122"/>
              </a:rPr>
              <a:t>s</a:t>
            </a:r>
            <a:r>
              <a:rPr lang="en-US" altLang="zh-CN" sz="2400" baseline="-25000" dirty="0">
                <a:latin typeface="微软雅黑" panose="020B0503020204020204" pitchFamily="34" charset="-122"/>
                <a:ea typeface="微软雅黑" panose="020B0503020204020204" pitchFamily="34" charset="-122"/>
              </a:rPr>
              <a:t>t</a:t>
            </a:r>
            <a:r>
              <a:rPr lang="zh-CN" altLang="en-US" sz="2400" dirty="0">
                <a:latin typeface="微软雅黑" panose="020B0503020204020204" pitchFamily="34" charset="-122"/>
                <a:ea typeface="微软雅黑" panose="020B0503020204020204" pitchFamily="34" charset="-122"/>
              </a:rPr>
              <a:t>，输出值是</a:t>
            </a:r>
            <a:r>
              <a:rPr lang="en-US" altLang="zh-CN" sz="2400" dirty="0">
                <a:latin typeface="微软雅黑" panose="020B0503020204020204" pitchFamily="34" charset="-122"/>
                <a:ea typeface="微软雅黑" panose="020B0503020204020204" pitchFamily="34" charset="-122"/>
              </a:rPr>
              <a:t>o</a:t>
            </a:r>
            <a:r>
              <a:rPr lang="en-US" altLang="zh-CN" sz="2400" baseline="-25000" dirty="0">
                <a:latin typeface="微软雅黑" panose="020B0503020204020204" pitchFamily="34" charset="-122"/>
                <a:ea typeface="微软雅黑" panose="020B0503020204020204" pitchFamily="34" charset="-122"/>
              </a:rPr>
              <a:t>t</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 s</a:t>
            </a:r>
            <a:r>
              <a:rPr lang="en-US" altLang="zh-CN" sz="2400" baseline="-25000" dirty="0">
                <a:latin typeface="微软雅黑" panose="020B0503020204020204" pitchFamily="34" charset="-122"/>
                <a:ea typeface="微软雅黑" panose="020B0503020204020204" pitchFamily="34" charset="-122"/>
              </a:rPr>
              <a:t>t</a:t>
            </a:r>
            <a:r>
              <a:rPr lang="zh-CN" altLang="en-US" sz="2400" dirty="0">
                <a:latin typeface="微软雅黑" panose="020B0503020204020204" pitchFamily="34" charset="-122"/>
                <a:ea typeface="微软雅黑" panose="020B0503020204020204" pitchFamily="34" charset="-122"/>
              </a:rPr>
              <a:t>的值不仅仅取决于</a:t>
            </a:r>
            <a:r>
              <a:rPr lang="en-US" altLang="zh-CN" sz="2400" dirty="0">
                <a:latin typeface="微软雅黑" panose="020B0503020204020204" pitchFamily="34" charset="-122"/>
                <a:ea typeface="微软雅黑" panose="020B0503020204020204" pitchFamily="34" charset="-122"/>
              </a:rPr>
              <a:t>x</a:t>
            </a:r>
            <a:r>
              <a:rPr lang="en-US" altLang="zh-CN" sz="2400" baseline="-25000" dirty="0">
                <a:latin typeface="微软雅黑" panose="020B0503020204020204" pitchFamily="34" charset="-122"/>
                <a:ea typeface="微软雅黑" panose="020B0503020204020204" pitchFamily="34" charset="-122"/>
              </a:rPr>
              <a:t>t </a:t>
            </a:r>
            <a:r>
              <a:rPr lang="zh-CN" altLang="en-US" sz="2400" dirty="0">
                <a:latin typeface="微软雅黑" panose="020B0503020204020204" pitchFamily="34" charset="-122"/>
                <a:ea typeface="微软雅黑" panose="020B0503020204020204" pitchFamily="34" charset="-122"/>
              </a:rPr>
              <a:t>，还取决于</a:t>
            </a:r>
            <a:r>
              <a:rPr lang="en-US" altLang="zh-CN" sz="2400" dirty="0">
                <a:latin typeface="微软雅黑" panose="020B0503020204020204" pitchFamily="34" charset="-122"/>
                <a:ea typeface="微软雅黑" panose="020B0503020204020204" pitchFamily="34" charset="-122"/>
              </a:rPr>
              <a:t>s</a:t>
            </a:r>
            <a:r>
              <a:rPr lang="en-US" altLang="zh-CN" sz="2400" baseline="-25000" dirty="0">
                <a:latin typeface="微软雅黑" panose="020B0503020204020204" pitchFamily="34" charset="-122"/>
                <a:ea typeface="微软雅黑" panose="020B0503020204020204" pitchFamily="34" charset="-122"/>
              </a:rPr>
              <a:t>t-1 </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zh-CN" altLang="en-US" sz="2400" b="1" dirty="0">
                <a:latin typeface="微软雅黑" panose="020B0503020204020204" pitchFamily="34" charset="-122"/>
                <a:ea typeface="微软雅黑" panose="020B0503020204020204" pitchFamily="34" charset="-122"/>
              </a:rPr>
              <a:t>循环神经网络</a:t>
            </a:r>
            <a:r>
              <a:rPr lang="zh-CN" altLang="en-US" sz="2400" dirty="0">
                <a:latin typeface="微软雅黑" panose="020B0503020204020204" pitchFamily="34" charset="-122"/>
                <a:ea typeface="微软雅黑" panose="020B0503020204020204" pitchFamily="34" charset="-122"/>
              </a:rPr>
              <a:t>的计算：</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endParaRPr lang="zh-CN" altLang="en-US" sz="2400" dirty="0">
              <a:latin typeface="微软雅黑" panose="020B0503020204020204" pitchFamily="34" charset="-122"/>
              <a:ea typeface="微软雅黑" panose="020B0503020204020204" pitchFamily="34" charset="-122"/>
            </a:endParaRPr>
          </a:p>
          <a:p>
            <a:br>
              <a:rPr lang="zh-CN" altLang="en-US" dirty="0"/>
            </a:br>
            <a:endParaRPr lang="zh-CN" altLang="en-US" dirty="0">
              <a:latin typeface="微软雅黑" panose="020B0503020204020204" pitchFamily="34" charset="-122"/>
              <a:ea typeface="微软雅黑" panose="020B0503020204020204" pitchFamily="34" charset="-122"/>
            </a:endParaRPr>
          </a:p>
        </p:txBody>
      </p:sp>
      <p:grpSp>
        <p:nvGrpSpPr>
          <p:cNvPr id="9" name="组合 8"/>
          <p:cNvGrpSpPr/>
          <p:nvPr/>
        </p:nvGrpSpPr>
        <p:grpSpPr>
          <a:xfrm>
            <a:off x="3303889" y="5156341"/>
            <a:ext cx="5676826" cy="1162369"/>
            <a:chOff x="2987749" y="1671736"/>
            <a:chExt cx="5676826" cy="1162369"/>
          </a:xfrm>
        </p:grpSpPr>
        <p:grpSp>
          <p:nvGrpSpPr>
            <p:cNvPr id="10" name="组合 9"/>
            <p:cNvGrpSpPr/>
            <p:nvPr/>
          </p:nvGrpSpPr>
          <p:grpSpPr>
            <a:xfrm>
              <a:off x="7291070" y="1816735"/>
              <a:ext cx="1373505" cy="991235"/>
              <a:chOff x="10741" y="8343"/>
              <a:chExt cx="2163" cy="1561"/>
            </a:xfrm>
          </p:grpSpPr>
          <p:sp>
            <p:nvSpPr>
              <p:cNvPr id="12" name="文本框 11"/>
              <p:cNvSpPr txBox="1"/>
              <p:nvPr/>
            </p:nvSpPr>
            <p:spPr>
              <a:xfrm>
                <a:off x="10741" y="8343"/>
                <a:ext cx="2163" cy="871"/>
              </a:xfrm>
              <a:prstGeom prst="rect">
                <a:avLst/>
              </a:prstGeom>
              <a:noFill/>
            </p:spPr>
            <p:txBody>
              <a:bodyPr wrap="square" rtlCol="0">
                <a:spAutoFit/>
              </a:bodyPr>
              <a:lstStyle/>
              <a:p>
                <a:pPr algn="l">
                  <a:lnSpc>
                    <a:spcPct val="150000"/>
                  </a:lnSpc>
                </a:pPr>
                <a:r>
                  <a:rPr lang="zh-CN" altLang="en-US" sz="2000" dirty="0">
                    <a:latin typeface="微软雅黑" panose="020B0503020204020204" pitchFamily="34" charset="-122"/>
                    <a:ea typeface="微软雅黑" panose="020B0503020204020204" pitchFamily="34" charset="-122"/>
                  </a:rPr>
                  <a:t>（式</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10741" y="9033"/>
                <a:ext cx="2163" cy="871"/>
              </a:xfrm>
              <a:prstGeom prst="rect">
                <a:avLst/>
              </a:prstGeom>
              <a:noFill/>
            </p:spPr>
            <p:txBody>
              <a:bodyPr wrap="square" rtlCol="0">
                <a:spAutoFit/>
              </a:bodyPr>
              <a:lstStyle/>
              <a:p>
                <a:pPr algn="l">
                  <a:lnSpc>
                    <a:spcPct val="150000"/>
                  </a:lnSpc>
                </a:pPr>
                <a:r>
                  <a:rPr lang="zh-CN" altLang="en-US" sz="2000" dirty="0">
                    <a:latin typeface="微软雅黑" panose="020B0503020204020204" pitchFamily="34" charset="-122"/>
                    <a:ea typeface="微软雅黑" panose="020B0503020204020204" pitchFamily="34" charset="-122"/>
                  </a:rPr>
                  <a:t>（式</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grpSp>
        <mc:AlternateContent xmlns:mc="http://schemas.openxmlformats.org/markup-compatibility/2006">
          <mc:Choice xmlns:a14="http://schemas.microsoft.com/office/drawing/2010/main" Requires="a14">
            <p:sp>
              <p:nvSpPr>
                <p:cNvPr id="11" name="文本框 10"/>
                <p:cNvSpPr txBox="1"/>
                <p:nvPr/>
              </p:nvSpPr>
              <p:spPr>
                <a:xfrm>
                  <a:off x="2987749" y="1671736"/>
                  <a:ext cx="3537586" cy="1162369"/>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eqArr>
                          <m:eqArrPr>
                            <m:ctrlPr>
                              <a:rPr lang="zh-CN" altLang="zh-CN" sz="2400" i="1">
                                <a:latin typeface="Cambria Math" panose="02040503050406030204" pitchFamily="18" charset="0"/>
                              </a:rPr>
                            </m:ctrlPr>
                          </m:eqArrPr>
                          <m:e>
                            <m:sSub>
                              <m:sSubPr>
                                <m:ctrlPr>
                                  <a:rPr lang="zh-CN" altLang="zh-CN" sz="2400" i="1">
                                    <a:latin typeface="Cambria Math" panose="02040503050406030204" pitchFamily="18" charset="0"/>
                                  </a:rPr>
                                </m:ctrlPr>
                              </m:sSubPr>
                              <m:e>
                                <m:r>
                                  <m:rPr>
                                    <m:sty m:val="p"/>
                                  </m:rPr>
                                  <a:rPr lang="en-US" altLang="zh-CN" sz="2400">
                                    <a:latin typeface="Cambria Math" panose="02040503050406030204" pitchFamily="18" charset="0"/>
                                  </a:rPr>
                                  <m:t>o</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r>
                              <a:rPr lang="en-US" altLang="zh-CN" sz="2400" i="1">
                                <a:latin typeface="Cambria Math" panose="02040503050406030204" pitchFamily="18" charset="0"/>
                              </a:rPr>
                              <m:t>𝑔</m:t>
                            </m:r>
                            <m:r>
                              <a:rPr lang="en-US" altLang="zh-CN" sz="2400" i="1">
                                <a:latin typeface="Cambria Math" panose="02040503050406030204" pitchFamily="18" charset="0"/>
                              </a:rPr>
                              <m:t>(</m:t>
                            </m:r>
                            <m:r>
                              <a:rPr lang="en-US" altLang="zh-CN" sz="2400" i="1">
                                <a:latin typeface="Cambria Math" panose="02040503050406030204" pitchFamily="18" charset="0"/>
                              </a:rPr>
                              <m:t>𝑉</m:t>
                            </m:r>
                            <m:sSub>
                              <m:sSubPr>
                                <m:ctrlPr>
                                  <a:rPr lang="zh-CN" altLang="zh-CN" sz="2400" i="1">
                                    <a:latin typeface="Cambria Math" panose="02040503050406030204" pitchFamily="18" charset="0"/>
                                  </a:rPr>
                                </m:ctrlPr>
                              </m:sSubPr>
                              <m:e>
                                <m:r>
                                  <m:rPr>
                                    <m:sty m:val="p"/>
                                  </m:rPr>
                                  <a:rPr lang="en-US" altLang="zh-CN" sz="2400">
                                    <a:latin typeface="Cambria Math" panose="02040503050406030204" pitchFamily="18" charset="0"/>
                                  </a:rPr>
                                  <m:t>s</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e>
                          <m:e>
                            <m:sSub>
                              <m:sSubPr>
                                <m:ctrlPr>
                                  <a:rPr lang="zh-CN" altLang="zh-CN" sz="2400" i="1">
                                    <a:latin typeface="Cambria Math" panose="02040503050406030204" pitchFamily="18" charset="0"/>
                                  </a:rPr>
                                </m:ctrlPr>
                              </m:sSubPr>
                              <m:e>
                                <m:r>
                                  <m:rPr>
                                    <m:sty m:val="p"/>
                                  </m:rPr>
                                  <a:rPr lang="en-US" altLang="zh-CN" sz="2400">
                                    <a:latin typeface="Cambria Math" panose="02040503050406030204" pitchFamily="18" charset="0"/>
                                  </a:rPr>
                                  <m:t>s</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r>
                              <a:rPr lang="en-US" altLang="zh-CN" sz="2400" i="1">
                                <a:latin typeface="Cambria Math" panose="02040503050406030204" pitchFamily="18" charset="0"/>
                              </a:rPr>
                              <m:t>𝑓</m:t>
                            </m:r>
                            <m:r>
                              <a:rPr lang="en-US" altLang="zh-CN" sz="2400" i="1">
                                <a:latin typeface="Cambria Math" panose="02040503050406030204" pitchFamily="18" charset="0"/>
                              </a:rPr>
                              <m:t>(</m:t>
                            </m:r>
                            <m:r>
                              <a:rPr lang="en-US" altLang="zh-CN" sz="2400" i="1">
                                <a:latin typeface="Cambria Math" panose="02040503050406030204" pitchFamily="18" charset="0"/>
                              </a:rPr>
                              <m:t>𝑈</m:t>
                            </m:r>
                            <m:sSub>
                              <m:sSubPr>
                                <m:ctrlPr>
                                  <a:rPr lang="zh-CN" altLang="zh-CN" sz="2400" i="1">
                                    <a:latin typeface="Cambria Math" panose="02040503050406030204" pitchFamily="18" charset="0"/>
                                  </a:rPr>
                                </m:ctrlPr>
                              </m:sSubPr>
                              <m:e>
                                <m:r>
                                  <m:rPr>
                                    <m:sty m:val="p"/>
                                  </m:rPr>
                                  <a:rPr lang="en-US" altLang="zh-CN" sz="2400">
                                    <a:latin typeface="Cambria Math" panose="02040503050406030204" pitchFamily="18" charset="0"/>
                                  </a:rPr>
                                  <m:t>x</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r>
                              <a:rPr lang="en-US" altLang="zh-CN" sz="2400" i="1">
                                <a:latin typeface="Cambria Math" panose="02040503050406030204" pitchFamily="18" charset="0"/>
                              </a:rPr>
                              <m:t>𝑊</m:t>
                            </m:r>
                            <m:sSub>
                              <m:sSubPr>
                                <m:ctrlPr>
                                  <a:rPr lang="zh-CN" altLang="zh-CN" sz="2400" i="1">
                                    <a:latin typeface="Cambria Math" panose="02040503050406030204" pitchFamily="18" charset="0"/>
                                  </a:rPr>
                                </m:ctrlPr>
                              </m:sSubPr>
                              <m:e>
                                <m:r>
                                  <m:rPr>
                                    <m:sty m:val="p"/>
                                  </m:rPr>
                                  <a:rPr lang="en-US" altLang="zh-CN" sz="2400">
                                    <a:latin typeface="Cambria Math" panose="02040503050406030204" pitchFamily="18" charset="0"/>
                                  </a:rPr>
                                  <m:t>s</m:t>
                                </m:r>
                              </m:e>
                              <m:sub>
                                <m:r>
                                  <a:rPr lang="en-US" altLang="zh-CN" sz="2400" i="1">
                                    <a:latin typeface="Cambria Math" panose="02040503050406030204" pitchFamily="18" charset="0"/>
                                  </a:rPr>
                                  <m:t>𝑡</m:t>
                                </m:r>
                                <m:r>
                                  <a:rPr lang="en-US" altLang="zh-CN" sz="2400" i="1">
                                    <a:latin typeface="Cambria Math" panose="02040503050406030204" pitchFamily="18" charset="0"/>
                                  </a:rPr>
                                  <m:t>−</m:t>
                                </m:r>
                                <m:r>
                                  <a:rPr lang="en-US" altLang="zh-CN" sz="2400" i="1">
                                    <a:latin typeface="Cambria Math" panose="02040503050406030204" pitchFamily="18" charset="0"/>
                                  </a:rPr>
                                  <m:t>1</m:t>
                                </m:r>
                              </m:sub>
                            </m:sSub>
                            <m:r>
                              <a:rPr lang="en-US" altLang="zh-CN" sz="2400" i="1">
                                <a:latin typeface="Cambria Math" panose="02040503050406030204" pitchFamily="18" charset="0"/>
                              </a:rPr>
                              <m:t>)</m:t>
                            </m:r>
                          </m:e>
                        </m:eqArr>
                      </m:oMath>
                    </m:oMathPara>
                  </a14:m>
                  <a:endParaRPr lang="zh-CN" altLang="en-US" dirty="0">
                    <a:latin typeface="微软雅黑" panose="020B0503020204020204" pitchFamily="34" charset="-122"/>
                    <a:ea typeface="微软雅黑" panose="020B0503020204020204" pitchFamily="34" charset="-122"/>
                  </a:endParaRPr>
                </a:p>
              </p:txBody>
            </p:sp>
          </mc:Choice>
          <mc:Fallback>
            <p:sp>
              <p:nvSpPr>
                <p:cNvPr id="11" name="文本框 10"/>
                <p:cNvSpPr txBox="1">
                  <a:spLocks noRot="1" noChangeAspect="1" noMove="1" noResize="1" noEditPoints="1" noAdjustHandles="1" noChangeArrowheads="1" noChangeShapeType="1" noTextEdit="1"/>
                </p:cNvSpPr>
                <p:nvPr/>
              </p:nvSpPr>
              <p:spPr>
                <a:xfrm>
                  <a:off x="2987749" y="1671736"/>
                  <a:ext cx="3537586" cy="1162369"/>
                </a:xfrm>
                <a:prstGeom prst="rect">
                  <a:avLst/>
                </a:prstGeom>
                <a:blipFill rotWithShape="1">
                  <a:blip r:embed="rId2"/>
                </a:blipFill>
              </p:spPr>
              <p:txBody>
                <a:bodyPr/>
                <a:lstStyle/>
                <a:p>
                  <a:r>
                    <a:rPr lang="zh-CN" altLang="en-US">
                      <a:noFill/>
                    </a:rPr>
                    <a:t> </a:t>
                  </a:r>
                </a:p>
              </p:txBody>
            </p:sp>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8.2 </a:t>
            </a:r>
            <a:r>
              <a:rPr lang="zh-CN" altLang="en-US" sz="2800" b="1" dirty="0">
                <a:solidFill>
                  <a:srgbClr val="000000"/>
                </a:solidFill>
                <a:latin typeface="微软雅黑" panose="020B0503020204020204" pitchFamily="34" charset="-122"/>
                <a:ea typeface="微软雅黑" panose="020B0503020204020204" pitchFamily="34" charset="-122"/>
              </a:rPr>
              <a:t>循环神经网络（</a:t>
            </a:r>
            <a:r>
              <a:rPr lang="en-US" altLang="zh-CN" sz="2800" b="1" dirty="0">
                <a:solidFill>
                  <a:srgbClr val="000000"/>
                </a:solidFill>
                <a:latin typeface="微软雅黑" panose="020B0503020204020204" pitchFamily="34" charset="-122"/>
                <a:ea typeface="微软雅黑" panose="020B0503020204020204" pitchFamily="34" charset="-122"/>
              </a:rPr>
              <a:t>RNN</a:t>
            </a:r>
            <a:r>
              <a:rPr lang="zh-CN" altLang="en-US" sz="2800" b="1" dirty="0">
                <a:solidFill>
                  <a:srgbClr val="000000"/>
                </a:solidFill>
                <a:latin typeface="微软雅黑" panose="020B0503020204020204" pitchFamily="34" charset="-122"/>
                <a:ea typeface="微软雅黑" panose="020B0503020204020204" pitchFamily="34" charset="-122"/>
              </a:rPr>
              <a:t>）</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3" name="AutoShape 2" descr="[公式]"/>
          <p:cNvSpPr>
            <a:spLocks noChangeAspect="1" noChangeArrowheads="1"/>
          </p:cNvSpPr>
          <p:nvPr/>
        </p:nvSpPr>
        <p:spPr bwMode="auto">
          <a:xfrm>
            <a:off x="57404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文本框 1"/>
          <p:cNvSpPr txBox="1"/>
          <p:nvPr/>
        </p:nvSpPr>
        <p:spPr>
          <a:xfrm>
            <a:off x="304800" y="904759"/>
            <a:ext cx="7725192" cy="662554"/>
          </a:xfrm>
          <a:prstGeom prst="rect">
            <a:avLst/>
          </a:prstGeom>
          <a:noFill/>
        </p:spPr>
        <p:txBody>
          <a:bodyPr wrap="none" rtlCol="0">
            <a:spAutoFit/>
          </a:bodyPr>
          <a:lstStyle/>
          <a:p>
            <a:pPr>
              <a:lnSpc>
                <a:spcPct val="150000"/>
              </a:lnSpc>
            </a:pPr>
            <a:r>
              <a:rPr lang="zh-CN" altLang="en-US" sz="2800" b="1" dirty="0">
                <a:latin typeface="微软雅黑" panose="020B0503020204020204" pitchFamily="34" charset="-122"/>
                <a:ea typeface="微软雅黑" panose="020B0503020204020204" pitchFamily="34" charset="-122"/>
              </a:rPr>
              <a:t>循环神经网络</a:t>
            </a:r>
            <a:r>
              <a:rPr lang="zh-CN" altLang="en-US" sz="2800" dirty="0">
                <a:latin typeface="微软雅黑" panose="020B0503020204020204" pitchFamily="34" charset="-122"/>
                <a:ea typeface="微软雅黑" panose="020B0503020204020204" pitchFamily="34" charset="-122"/>
              </a:rPr>
              <a:t>可以往前看任意多个</a:t>
            </a:r>
            <a:r>
              <a:rPr lang="zh-CN" altLang="en-US" sz="2800" b="1" dirty="0">
                <a:latin typeface="微软雅黑" panose="020B0503020204020204" pitchFamily="34" charset="-122"/>
                <a:ea typeface="微软雅黑" panose="020B0503020204020204" pitchFamily="34" charset="-122"/>
              </a:rPr>
              <a:t>输入值</a:t>
            </a:r>
            <a:r>
              <a:rPr lang="zh-CN" altLang="en-US" sz="2800" dirty="0">
                <a:latin typeface="微软雅黑" panose="020B0503020204020204" pitchFamily="34" charset="-122"/>
                <a:ea typeface="微软雅黑" panose="020B0503020204020204" pitchFamily="34" charset="-122"/>
              </a:rPr>
              <a:t>的原因</a:t>
            </a:r>
            <a:endParaRPr lang="zh-CN" altLang="en-US" sz="28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304800" y="2938528"/>
            <a:ext cx="7427033" cy="662554"/>
          </a:xfrm>
          <a:prstGeom prst="rect">
            <a:avLst/>
          </a:prstGeom>
          <a:noFill/>
        </p:spPr>
        <p:txBody>
          <a:bodyPr wrap="none" rtlCol="0">
            <a:spAutoFit/>
          </a:bodyPr>
          <a:lstStyle/>
          <a:p>
            <a:pPr>
              <a:lnSpc>
                <a:spcPct val="150000"/>
              </a:lnSpc>
            </a:pPr>
            <a:r>
              <a:rPr lang="zh-CN" altLang="en-US" sz="2800" dirty="0">
                <a:latin typeface="微软雅黑" panose="020B0503020204020204" pitchFamily="34" charset="-122"/>
                <a:ea typeface="微软雅黑" panose="020B0503020204020204" pitchFamily="34" charset="-122"/>
              </a:rPr>
              <a:t>如果反复将（式</a:t>
            </a:r>
            <a:r>
              <a:rPr lang="en-US" altLang="zh-CN" sz="2800" dirty="0">
                <a:latin typeface="微软雅黑" panose="020B0503020204020204" pitchFamily="34" charset="-122"/>
                <a:ea typeface="微软雅黑" panose="020B0503020204020204" pitchFamily="34" charset="-122"/>
              </a:rPr>
              <a:t>2</a:t>
            </a:r>
            <a:r>
              <a:rPr lang="zh-CN" altLang="en-US" sz="2800" dirty="0">
                <a:latin typeface="微软雅黑" panose="020B0503020204020204" pitchFamily="34" charset="-122"/>
                <a:ea typeface="微软雅黑" panose="020B0503020204020204" pitchFamily="34" charset="-122"/>
              </a:rPr>
              <a:t>）带入（式</a:t>
            </a:r>
            <a:r>
              <a:rPr lang="en-US" altLang="zh-CN" sz="2800" dirty="0">
                <a:latin typeface="微软雅黑" panose="020B0503020204020204" pitchFamily="34" charset="-122"/>
                <a:ea typeface="微软雅黑" panose="020B0503020204020204" pitchFamily="34" charset="-122"/>
              </a:rPr>
              <a:t>1</a:t>
            </a:r>
            <a:r>
              <a:rPr lang="zh-CN" altLang="en-US" sz="2800" dirty="0">
                <a:latin typeface="微软雅黑" panose="020B0503020204020204" pitchFamily="34" charset="-122"/>
                <a:ea typeface="微软雅黑" panose="020B0503020204020204" pitchFamily="34" charset="-122"/>
              </a:rPr>
              <a:t>），我们将得到</a:t>
            </a:r>
            <a:endParaRPr lang="en-US" altLang="zh-CN" sz="2800" dirty="0">
              <a:latin typeface="微软雅黑" panose="020B0503020204020204" pitchFamily="34" charset="-122"/>
              <a:ea typeface="微软雅黑" panose="020B0503020204020204" pitchFamily="34" charset="-122"/>
            </a:endParaRPr>
          </a:p>
        </p:txBody>
      </p:sp>
      <p:sp>
        <p:nvSpPr>
          <p:cNvPr id="9" name="文本框 8"/>
          <p:cNvSpPr txBox="1"/>
          <p:nvPr/>
        </p:nvSpPr>
        <p:spPr>
          <a:xfrm>
            <a:off x="304800" y="6012829"/>
            <a:ext cx="9758377" cy="738664"/>
          </a:xfrm>
          <a:prstGeom prst="rect">
            <a:avLst/>
          </a:prstGeom>
          <a:noFill/>
        </p:spPr>
        <p:txBody>
          <a:bodyPr wrap="none" rtlCol="0">
            <a:spAutoFit/>
          </a:bodyPr>
          <a:lstStyle/>
          <a:p>
            <a:pPr>
              <a:lnSpc>
                <a:spcPct val="150000"/>
              </a:lnSpc>
            </a:pPr>
            <a:r>
              <a:rPr lang="zh-CN" altLang="en-US" sz="2800" dirty="0">
                <a:latin typeface="微软雅黑" panose="020B0503020204020204" pitchFamily="34" charset="-122"/>
                <a:ea typeface="微软雅黑" panose="020B0503020204020204" pitchFamily="34" charset="-122"/>
              </a:rPr>
              <a:t>即输出值</a:t>
            </a:r>
            <a:r>
              <a:rPr lang="en-US" altLang="zh-CN" sz="2800" dirty="0">
                <a:latin typeface="微软雅黑" panose="020B0503020204020204" pitchFamily="34" charset="-122"/>
                <a:ea typeface="微软雅黑" panose="020B0503020204020204" pitchFamily="34" charset="-122"/>
              </a:rPr>
              <a:t>o</a:t>
            </a:r>
            <a:r>
              <a:rPr lang="en-US" altLang="zh-CN" sz="2800" baseline="-25000" dirty="0">
                <a:latin typeface="微软雅黑" panose="020B0503020204020204" pitchFamily="34" charset="-122"/>
                <a:ea typeface="微软雅黑" panose="020B0503020204020204" pitchFamily="34" charset="-122"/>
              </a:rPr>
              <a:t>t</a:t>
            </a:r>
            <a:r>
              <a:rPr lang="zh-CN" altLang="en-US" sz="2800" dirty="0">
                <a:latin typeface="微软雅黑" panose="020B0503020204020204" pitchFamily="34" charset="-122"/>
                <a:ea typeface="微软雅黑" panose="020B0503020204020204" pitchFamily="34" charset="-122"/>
              </a:rPr>
              <a:t>，受前面历次输入值</a:t>
            </a:r>
            <a:r>
              <a:rPr lang="en-US" altLang="zh-CN" sz="2800" dirty="0">
                <a:latin typeface="微软雅黑" panose="020B0503020204020204" pitchFamily="34" charset="-122"/>
                <a:ea typeface="微软雅黑" panose="020B0503020204020204" pitchFamily="34" charset="-122"/>
              </a:rPr>
              <a:t>x</a:t>
            </a:r>
            <a:r>
              <a:rPr lang="en-US" altLang="zh-CN" sz="2800" baseline="-25000" dirty="0">
                <a:latin typeface="微软雅黑" panose="020B0503020204020204" pitchFamily="34" charset="-122"/>
                <a:ea typeface="微软雅黑" panose="020B0503020204020204" pitchFamily="34" charset="-122"/>
              </a:rPr>
              <a:t>t</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x</a:t>
            </a:r>
            <a:r>
              <a:rPr lang="en-US" altLang="zh-CN" sz="2800" baseline="-25000" dirty="0">
                <a:latin typeface="微软雅黑" panose="020B0503020204020204" pitchFamily="34" charset="-122"/>
                <a:ea typeface="微软雅黑" panose="020B0503020204020204" pitchFamily="34" charset="-122"/>
              </a:rPr>
              <a:t>t-1</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x</a:t>
            </a:r>
            <a:r>
              <a:rPr lang="en-US" altLang="zh-CN" sz="2800" baseline="-25000" dirty="0">
                <a:latin typeface="微软雅黑" panose="020B0503020204020204" pitchFamily="34" charset="-122"/>
                <a:ea typeface="微软雅黑" panose="020B0503020204020204" pitchFamily="34" charset="-122"/>
              </a:rPr>
              <a:t>t-2</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x</a:t>
            </a:r>
            <a:r>
              <a:rPr lang="en-US" altLang="zh-CN" sz="2800" baseline="-25000" dirty="0">
                <a:latin typeface="微软雅黑" panose="020B0503020204020204" pitchFamily="34" charset="-122"/>
                <a:ea typeface="微软雅黑" panose="020B0503020204020204" pitchFamily="34" charset="-122"/>
              </a:rPr>
              <a:t>t-3</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的影响。</a:t>
            </a:r>
            <a:endParaRPr lang="zh-CN" altLang="en-US" sz="2800" dirty="0">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1"/>
          <a:stretch>
            <a:fillRect/>
          </a:stretch>
        </p:blipFill>
        <p:spPr>
          <a:xfrm>
            <a:off x="2211941" y="3916298"/>
            <a:ext cx="8289290" cy="1940560"/>
          </a:xfrm>
          <a:prstGeom prst="rect">
            <a:avLst/>
          </a:prstGeom>
        </p:spPr>
      </p:pic>
      <p:grpSp>
        <p:nvGrpSpPr>
          <p:cNvPr id="7" name="组合 6"/>
          <p:cNvGrpSpPr/>
          <p:nvPr/>
        </p:nvGrpSpPr>
        <p:grpSpPr>
          <a:xfrm>
            <a:off x="3314737" y="1674448"/>
            <a:ext cx="5676826" cy="1162369"/>
            <a:chOff x="2987749" y="1671736"/>
            <a:chExt cx="5676826" cy="1162369"/>
          </a:xfrm>
        </p:grpSpPr>
        <p:grpSp>
          <p:nvGrpSpPr>
            <p:cNvPr id="14" name="组合 13"/>
            <p:cNvGrpSpPr/>
            <p:nvPr/>
          </p:nvGrpSpPr>
          <p:grpSpPr>
            <a:xfrm>
              <a:off x="7291070" y="1816735"/>
              <a:ext cx="1373505" cy="991235"/>
              <a:chOff x="10741" y="8343"/>
              <a:chExt cx="2163" cy="1561"/>
            </a:xfrm>
          </p:grpSpPr>
          <p:sp>
            <p:nvSpPr>
              <p:cNvPr id="10" name="文本框 9"/>
              <p:cNvSpPr txBox="1"/>
              <p:nvPr/>
            </p:nvSpPr>
            <p:spPr>
              <a:xfrm>
                <a:off x="10741" y="8343"/>
                <a:ext cx="2163" cy="871"/>
              </a:xfrm>
              <a:prstGeom prst="rect">
                <a:avLst/>
              </a:prstGeom>
              <a:noFill/>
            </p:spPr>
            <p:txBody>
              <a:bodyPr wrap="square" rtlCol="0">
                <a:spAutoFit/>
              </a:bodyPr>
              <a:lstStyle/>
              <a:p>
                <a:pPr algn="l">
                  <a:lnSpc>
                    <a:spcPct val="150000"/>
                  </a:lnSpc>
                </a:pPr>
                <a:r>
                  <a:rPr lang="zh-CN" altLang="en-US" sz="2000" dirty="0">
                    <a:latin typeface="微软雅黑" panose="020B0503020204020204" pitchFamily="34" charset="-122"/>
                    <a:ea typeface="微软雅黑" panose="020B0503020204020204" pitchFamily="34" charset="-122"/>
                  </a:rPr>
                  <a:t>（式</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10741" y="9033"/>
                <a:ext cx="2163" cy="871"/>
              </a:xfrm>
              <a:prstGeom prst="rect">
                <a:avLst/>
              </a:prstGeom>
              <a:noFill/>
            </p:spPr>
            <p:txBody>
              <a:bodyPr wrap="square" rtlCol="0">
                <a:spAutoFit/>
              </a:bodyPr>
              <a:lstStyle/>
              <a:p>
                <a:pPr algn="l">
                  <a:lnSpc>
                    <a:spcPct val="150000"/>
                  </a:lnSpc>
                </a:pPr>
                <a:r>
                  <a:rPr lang="zh-CN" altLang="en-US" sz="2000" dirty="0">
                    <a:latin typeface="微软雅黑" panose="020B0503020204020204" pitchFamily="34" charset="-122"/>
                    <a:ea typeface="微软雅黑" panose="020B0503020204020204" pitchFamily="34" charset="-122"/>
                  </a:rPr>
                  <a:t>（式</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grpSp>
        <mc:AlternateContent xmlns:mc="http://schemas.openxmlformats.org/markup-compatibility/2006">
          <mc:Choice xmlns:a14="http://schemas.microsoft.com/office/drawing/2010/main" Requires="a14">
            <p:sp>
              <p:nvSpPr>
                <p:cNvPr id="5" name="文本框 4"/>
                <p:cNvSpPr txBox="1"/>
                <p:nvPr/>
              </p:nvSpPr>
              <p:spPr>
                <a:xfrm>
                  <a:off x="2987749" y="1671736"/>
                  <a:ext cx="3195673" cy="1162369"/>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eqArr>
                          <m:eqArrPr>
                            <m:ctrlPr>
                              <a:rPr lang="zh-CN" altLang="zh-CN" sz="2400" i="1">
                                <a:latin typeface="Cambria Math" panose="02040503050406030204" pitchFamily="18" charset="0"/>
                              </a:rPr>
                            </m:ctrlPr>
                          </m:eqArrPr>
                          <m:e>
                            <m:sSub>
                              <m:sSubPr>
                                <m:ctrlPr>
                                  <a:rPr lang="zh-CN" altLang="zh-CN" sz="2400" i="1">
                                    <a:latin typeface="Cambria Math" panose="02040503050406030204" pitchFamily="18" charset="0"/>
                                  </a:rPr>
                                </m:ctrlPr>
                              </m:sSubPr>
                              <m:e>
                                <m:r>
                                  <m:rPr>
                                    <m:sty m:val="p"/>
                                  </m:rPr>
                                  <a:rPr lang="en-US" altLang="zh-CN" sz="2400">
                                    <a:latin typeface="Cambria Math" panose="02040503050406030204" pitchFamily="18" charset="0"/>
                                  </a:rPr>
                                  <m:t>o</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r>
                              <a:rPr lang="en-US" altLang="zh-CN" sz="2400" i="1">
                                <a:latin typeface="Cambria Math" panose="02040503050406030204" pitchFamily="18" charset="0"/>
                              </a:rPr>
                              <m:t>𝑔</m:t>
                            </m:r>
                            <m:r>
                              <a:rPr lang="en-US" altLang="zh-CN" sz="2400" i="1">
                                <a:latin typeface="Cambria Math" panose="02040503050406030204" pitchFamily="18" charset="0"/>
                              </a:rPr>
                              <m:t>(</m:t>
                            </m:r>
                            <m:r>
                              <a:rPr lang="en-US" altLang="zh-CN" sz="2400" i="1">
                                <a:latin typeface="Cambria Math" panose="02040503050406030204" pitchFamily="18" charset="0"/>
                              </a:rPr>
                              <m:t>𝑉</m:t>
                            </m:r>
                            <m:sSub>
                              <m:sSubPr>
                                <m:ctrlPr>
                                  <a:rPr lang="zh-CN" altLang="zh-CN" sz="2400" i="1">
                                    <a:latin typeface="Cambria Math" panose="02040503050406030204" pitchFamily="18" charset="0"/>
                                  </a:rPr>
                                </m:ctrlPr>
                              </m:sSubPr>
                              <m:e>
                                <m:r>
                                  <m:rPr>
                                    <m:sty m:val="p"/>
                                  </m:rPr>
                                  <a:rPr lang="en-US" altLang="zh-CN" sz="2400">
                                    <a:latin typeface="Cambria Math" panose="02040503050406030204" pitchFamily="18" charset="0"/>
                                  </a:rPr>
                                  <m:t>s</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e>
                          <m:e>
                            <m:sSub>
                              <m:sSubPr>
                                <m:ctrlPr>
                                  <a:rPr lang="zh-CN" altLang="zh-CN" sz="2400" i="1">
                                    <a:latin typeface="Cambria Math" panose="02040503050406030204" pitchFamily="18" charset="0"/>
                                  </a:rPr>
                                </m:ctrlPr>
                              </m:sSubPr>
                              <m:e>
                                <m:r>
                                  <m:rPr>
                                    <m:sty m:val="p"/>
                                  </m:rPr>
                                  <a:rPr lang="en-US" altLang="zh-CN" sz="2400">
                                    <a:latin typeface="Cambria Math" panose="02040503050406030204" pitchFamily="18" charset="0"/>
                                  </a:rPr>
                                  <m:t>s</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r>
                              <a:rPr lang="en-US" altLang="zh-CN" sz="2400" i="1">
                                <a:latin typeface="Cambria Math" panose="02040503050406030204" pitchFamily="18" charset="0"/>
                              </a:rPr>
                              <m:t>𝑓</m:t>
                            </m:r>
                            <m:r>
                              <a:rPr lang="en-US" altLang="zh-CN" sz="2400" i="1">
                                <a:latin typeface="Cambria Math" panose="02040503050406030204" pitchFamily="18" charset="0"/>
                              </a:rPr>
                              <m:t>(</m:t>
                            </m:r>
                            <m:r>
                              <a:rPr lang="en-US" altLang="zh-CN" sz="2400" i="1">
                                <a:latin typeface="Cambria Math" panose="02040503050406030204" pitchFamily="18" charset="0"/>
                              </a:rPr>
                              <m:t>𝑈</m:t>
                            </m:r>
                            <m:sSub>
                              <m:sSubPr>
                                <m:ctrlPr>
                                  <a:rPr lang="zh-CN" altLang="zh-CN" sz="2400" i="1">
                                    <a:latin typeface="Cambria Math" panose="02040503050406030204" pitchFamily="18" charset="0"/>
                                  </a:rPr>
                                </m:ctrlPr>
                              </m:sSubPr>
                              <m:e>
                                <m:r>
                                  <m:rPr>
                                    <m:sty m:val="p"/>
                                  </m:rPr>
                                  <a:rPr lang="en-US" altLang="zh-CN" sz="2400">
                                    <a:latin typeface="Cambria Math" panose="02040503050406030204" pitchFamily="18" charset="0"/>
                                  </a:rPr>
                                  <m:t>x</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r>
                              <a:rPr lang="en-US" altLang="zh-CN" sz="2400" i="1">
                                <a:latin typeface="Cambria Math" panose="02040503050406030204" pitchFamily="18" charset="0"/>
                              </a:rPr>
                              <m:t>𝑊</m:t>
                            </m:r>
                            <m:sSub>
                              <m:sSubPr>
                                <m:ctrlPr>
                                  <a:rPr lang="zh-CN" altLang="zh-CN" sz="2400" i="1">
                                    <a:latin typeface="Cambria Math" panose="02040503050406030204" pitchFamily="18" charset="0"/>
                                  </a:rPr>
                                </m:ctrlPr>
                              </m:sSubPr>
                              <m:e>
                                <m:r>
                                  <m:rPr>
                                    <m:sty m:val="p"/>
                                  </m:rPr>
                                  <a:rPr lang="en-US" altLang="zh-CN" sz="2400">
                                    <a:latin typeface="Cambria Math" panose="02040503050406030204" pitchFamily="18" charset="0"/>
                                  </a:rPr>
                                  <m:t>s</m:t>
                                </m:r>
                              </m:e>
                              <m:sub>
                                <m:r>
                                  <a:rPr lang="en-US" altLang="zh-CN" sz="2400" i="1">
                                    <a:latin typeface="Cambria Math" panose="02040503050406030204" pitchFamily="18" charset="0"/>
                                  </a:rPr>
                                  <m:t>𝑡</m:t>
                                </m:r>
                                <m:r>
                                  <a:rPr lang="en-US" altLang="zh-CN" sz="2400" i="1">
                                    <a:latin typeface="Cambria Math" panose="02040503050406030204" pitchFamily="18" charset="0"/>
                                  </a:rPr>
                                  <m:t>−</m:t>
                                </m:r>
                                <m:r>
                                  <a:rPr lang="en-US" altLang="zh-CN" sz="2400" i="1">
                                    <a:latin typeface="Cambria Math" panose="02040503050406030204" pitchFamily="18" charset="0"/>
                                  </a:rPr>
                                  <m:t>1</m:t>
                                </m:r>
                              </m:sub>
                            </m:sSub>
                            <m:r>
                              <a:rPr lang="en-US" altLang="zh-CN" sz="2400" i="1">
                                <a:latin typeface="Cambria Math" panose="02040503050406030204" pitchFamily="18" charset="0"/>
                              </a:rPr>
                              <m:t>)</m:t>
                            </m:r>
                          </m:e>
                        </m:eqArr>
                      </m:oMath>
                    </m:oMathPara>
                  </a14:m>
                  <a:endParaRPr lang="zh-CN" altLang="en-US" dirty="0">
                    <a:latin typeface="微软雅黑" panose="020B0503020204020204" pitchFamily="34" charset="-122"/>
                    <a:ea typeface="微软雅黑" panose="020B0503020204020204" pitchFamily="34" charset="-122"/>
                  </a:endParaRPr>
                </a:p>
              </p:txBody>
            </p:sp>
          </mc:Choice>
          <mc:Fallback>
            <p:sp>
              <p:nvSpPr>
                <p:cNvPr id="5" name="文本框 4"/>
                <p:cNvSpPr txBox="1">
                  <a:spLocks noRot="1" noChangeAspect="1" noMove="1" noResize="1" noEditPoints="1" noAdjustHandles="1" noChangeArrowheads="1" noChangeShapeType="1" noTextEdit="1"/>
                </p:cNvSpPr>
                <p:nvPr/>
              </p:nvSpPr>
              <p:spPr>
                <a:xfrm>
                  <a:off x="2987749" y="1671736"/>
                  <a:ext cx="3195673" cy="1162369"/>
                </a:xfrm>
                <a:prstGeom prst="rect">
                  <a:avLst/>
                </a:prstGeom>
                <a:blipFill rotWithShape="1">
                  <a:blip r:embed="rId2"/>
                </a:blipFill>
              </p:spPr>
              <p:txBody>
                <a:bodyPr/>
                <a:lstStyle/>
                <a:p>
                  <a:r>
                    <a:rPr lang="zh-CN" altLang="en-US">
                      <a:noFill/>
                    </a:rPr>
                    <a:t> </a:t>
                  </a:r>
                </a:p>
              </p:txBody>
            </p:sp>
          </mc:Fallback>
        </mc:AlternateContent>
      </p:grpSp>
      <p:graphicFrame>
        <p:nvGraphicFramePr>
          <p:cNvPr id="13" name="对象 12"/>
          <p:cNvGraphicFramePr>
            <a:graphicFrameLocks noChangeAspect="1"/>
          </p:cNvGraphicFramePr>
          <p:nvPr/>
        </p:nvGraphicFramePr>
        <p:xfrm>
          <a:off x="6038850" y="3319463"/>
          <a:ext cx="114300" cy="215900"/>
        </p:xfrm>
        <a:graphic>
          <a:graphicData uri="http://schemas.openxmlformats.org/presentationml/2006/ole">
            <mc:AlternateContent xmlns:mc="http://schemas.openxmlformats.org/markup-compatibility/2006">
              <mc:Choice xmlns:v="urn:schemas-microsoft-com:vml" Requires="v">
                <p:oleObj spid="_x0000_s1358" name="公式" r:id="rId3" imgW="2743200" imgH="5181600" progId="Equation.KSEE3">
                  <p:embed/>
                </p:oleObj>
              </mc:Choice>
              <mc:Fallback>
                <p:oleObj name="公式" r:id="rId3" imgW="2743200" imgH="5181600" progId="Equation.KSEE3">
                  <p:embed/>
                  <p:pic>
                    <p:nvPicPr>
                      <p:cNvPr id="0" name="图片 1357"/>
                      <p:cNvPicPr/>
                      <p:nvPr/>
                    </p:nvPicPr>
                    <p:blipFill>
                      <a:blip r:embed="rId4"/>
                      <a:stretch>
                        <a:fillRect/>
                      </a:stretch>
                    </p:blipFill>
                    <p:spPr>
                      <a:xfrm>
                        <a:off x="6038850" y="3319463"/>
                        <a:ext cx="114300" cy="215900"/>
                      </a:xfrm>
                      <a:prstGeom prst="rect">
                        <a:avLst/>
                      </a:prstGeom>
                    </p:spPr>
                  </p:pic>
                </p:oleObj>
              </mc:Fallback>
            </mc:AlternateContent>
          </a:graphicData>
        </a:graphic>
      </p:graphicFrame>
      <p:graphicFrame>
        <p:nvGraphicFramePr>
          <p:cNvPr id="15" name="对象 14"/>
          <p:cNvGraphicFramePr>
            <a:graphicFrameLocks noChangeAspect="1"/>
          </p:cNvGraphicFramePr>
          <p:nvPr/>
        </p:nvGraphicFramePr>
        <p:xfrm>
          <a:off x="6038850" y="3319463"/>
          <a:ext cx="114300" cy="215900"/>
        </p:xfrm>
        <a:graphic>
          <a:graphicData uri="http://schemas.openxmlformats.org/presentationml/2006/ole">
            <mc:AlternateContent xmlns:mc="http://schemas.openxmlformats.org/markup-compatibility/2006">
              <mc:Choice xmlns:v="urn:schemas-microsoft-com:vml" Requires="v">
                <p:oleObj spid="_x0000_s1359" name="公式" r:id="rId5" imgW="2743200" imgH="5181600" progId="Equation.KSEE3">
                  <p:embed/>
                </p:oleObj>
              </mc:Choice>
              <mc:Fallback>
                <p:oleObj name="公式" r:id="rId5" imgW="2743200" imgH="5181600" progId="Equation.KSEE3">
                  <p:embed/>
                  <p:pic>
                    <p:nvPicPr>
                      <p:cNvPr id="0" name="图片 1358"/>
                      <p:cNvPicPr/>
                      <p:nvPr/>
                    </p:nvPicPr>
                    <p:blipFill>
                      <a:blip r:embed="rId4"/>
                      <a:stretch>
                        <a:fillRect/>
                      </a:stretch>
                    </p:blipFill>
                    <p:spPr>
                      <a:xfrm>
                        <a:off x="6038850" y="3319463"/>
                        <a:ext cx="114300" cy="21590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fade">
                                      <p:cBhvr>
                                        <p:cTn id="2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8.2 </a:t>
            </a:r>
            <a:r>
              <a:rPr lang="zh-CN" altLang="en-US" sz="2800" b="1" dirty="0">
                <a:solidFill>
                  <a:srgbClr val="000000"/>
                </a:solidFill>
                <a:latin typeface="微软雅黑" panose="020B0503020204020204" pitchFamily="34" charset="-122"/>
                <a:ea typeface="微软雅黑" panose="020B0503020204020204" pitchFamily="34" charset="-122"/>
              </a:rPr>
              <a:t>循环神经网络（</a:t>
            </a:r>
            <a:r>
              <a:rPr lang="en-US" altLang="zh-CN" sz="2800" b="1" dirty="0">
                <a:solidFill>
                  <a:srgbClr val="000000"/>
                </a:solidFill>
                <a:latin typeface="微软雅黑" panose="020B0503020204020204" pitchFamily="34" charset="-122"/>
                <a:ea typeface="微软雅黑" panose="020B0503020204020204" pitchFamily="34" charset="-122"/>
              </a:rPr>
              <a:t>RNN</a:t>
            </a:r>
            <a:r>
              <a:rPr lang="zh-CN" altLang="en-US" sz="2800" b="1" dirty="0">
                <a:solidFill>
                  <a:srgbClr val="000000"/>
                </a:solidFill>
                <a:latin typeface="微软雅黑" panose="020B0503020204020204" pitchFamily="34" charset="-122"/>
                <a:ea typeface="微软雅黑" panose="020B0503020204020204" pitchFamily="34" charset="-122"/>
              </a:rPr>
              <a:t>）</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777846" y="811831"/>
            <a:ext cx="9168548" cy="1661993"/>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RNN</a:t>
            </a:r>
            <a:r>
              <a:rPr lang="zh-CN" altLang="en-US" sz="2800" dirty="0">
                <a:latin typeface="微软雅黑" panose="020B0503020204020204" pitchFamily="34" charset="-122"/>
                <a:ea typeface="微软雅黑" panose="020B0503020204020204" pitchFamily="34" charset="-122"/>
              </a:rPr>
              <a:t>是一个序列模型</a:t>
            </a:r>
            <a:endParaRPr lang="en-US" altLang="zh-CN" sz="2800" dirty="0">
              <a:latin typeface="微软雅黑" panose="020B0503020204020204" pitchFamily="34" charset="-122"/>
              <a:ea typeface="微软雅黑" panose="020B0503020204020204" pitchFamily="34" charset="-122"/>
            </a:endParaRPr>
          </a:p>
          <a:p>
            <a:pPr marL="914400" lvl="1" indent="-457200">
              <a:buFont typeface="Arial" panose="020B0604020202020204" pitchFamily="34" charset="0"/>
              <a:buChar char="•"/>
            </a:pPr>
            <a:r>
              <a:rPr lang="zh-CN" altLang="zh-CN" sz="2800" dirty="0">
                <a:latin typeface="微软雅黑" panose="020B0503020204020204" pitchFamily="34" charset="-122"/>
                <a:ea typeface="微软雅黑" panose="020B0503020204020204" pitchFamily="34" charset="-122"/>
              </a:rPr>
              <a:t>如何将可变长度序列作为</a:t>
            </a:r>
            <a:r>
              <a:rPr lang="zh-CN" altLang="zh-CN" sz="2800" b="1" dirty="0">
                <a:latin typeface="微软雅黑" panose="020B0503020204020204" pitchFamily="34" charset="-122"/>
                <a:ea typeface="微软雅黑" panose="020B0503020204020204" pitchFamily="34" charset="-122"/>
              </a:rPr>
              <a:t>输入</a:t>
            </a:r>
            <a:r>
              <a:rPr lang="zh-CN" altLang="zh-CN"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a:p>
            <a:pPr marL="914400" lvl="1" indent="-457200">
              <a:buFont typeface="Arial" panose="020B0604020202020204" pitchFamily="34" charset="0"/>
              <a:buChar char="•"/>
            </a:pPr>
            <a:r>
              <a:rPr lang="zh-CN" altLang="zh-CN" sz="2800" dirty="0">
                <a:latin typeface="微软雅黑" panose="020B0503020204020204" pitchFamily="34" charset="-122"/>
                <a:ea typeface="微软雅黑" panose="020B0503020204020204" pitchFamily="34" charset="-122"/>
              </a:rPr>
              <a:t>如何预测可变长度序列作为</a:t>
            </a:r>
            <a:r>
              <a:rPr lang="zh-CN" altLang="zh-CN" sz="2800" b="1" dirty="0">
                <a:latin typeface="微软雅黑" panose="020B0503020204020204" pitchFamily="34" charset="-122"/>
                <a:ea typeface="微软雅黑" panose="020B0503020204020204" pitchFamily="34" charset="-122"/>
              </a:rPr>
              <a:t>输出</a:t>
            </a:r>
            <a:r>
              <a:rPr lang="zh-CN" altLang="en-US"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3849" y="2803476"/>
            <a:ext cx="11964302" cy="281627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8.2 </a:t>
            </a:r>
            <a:r>
              <a:rPr lang="zh-CN" altLang="en-US" sz="2800" b="1" dirty="0">
                <a:solidFill>
                  <a:srgbClr val="000000"/>
                </a:solidFill>
                <a:latin typeface="微软雅黑" panose="020B0503020204020204" pitchFamily="34" charset="-122"/>
                <a:ea typeface="微软雅黑" panose="020B0503020204020204" pitchFamily="34" charset="-122"/>
              </a:rPr>
              <a:t>循环神经网络（</a:t>
            </a:r>
            <a:r>
              <a:rPr lang="en-US" altLang="zh-CN" sz="2800" b="1" dirty="0">
                <a:solidFill>
                  <a:srgbClr val="000000"/>
                </a:solidFill>
                <a:latin typeface="微软雅黑" panose="020B0503020204020204" pitchFamily="34" charset="-122"/>
                <a:ea typeface="微软雅黑" panose="020B0503020204020204" pitchFamily="34" charset="-122"/>
              </a:rPr>
              <a:t>RNN</a:t>
            </a:r>
            <a:r>
              <a:rPr lang="zh-CN" altLang="en-US" sz="2800" b="1" dirty="0">
                <a:solidFill>
                  <a:srgbClr val="000000"/>
                </a:solidFill>
                <a:latin typeface="微软雅黑" panose="020B0503020204020204" pitchFamily="34" charset="-122"/>
                <a:ea typeface="微软雅黑" panose="020B0503020204020204" pitchFamily="34" charset="-122"/>
              </a:rPr>
              <a:t>）</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3" name="AutoShape 2" descr="[公式]"/>
          <p:cNvSpPr>
            <a:spLocks noChangeAspect="1" noChangeArrowheads="1"/>
          </p:cNvSpPr>
          <p:nvPr/>
        </p:nvSpPr>
        <p:spPr bwMode="auto">
          <a:xfrm>
            <a:off x="57404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矩形 1"/>
          <p:cNvSpPr/>
          <p:nvPr/>
        </p:nvSpPr>
        <p:spPr>
          <a:xfrm>
            <a:off x="463550" y="899489"/>
            <a:ext cx="10553700" cy="1384995"/>
          </a:xfrm>
          <a:prstGeom prst="rect">
            <a:avLst/>
          </a:prstGeom>
        </p:spPr>
        <p:txBody>
          <a:bodyPr wrap="square">
            <a:spAutoFit/>
          </a:bodyPr>
          <a:lstStyle/>
          <a:p>
            <a:r>
              <a:rPr lang="zh-CN" altLang="en-US" sz="2800" dirty="0">
                <a:latin typeface="微软雅黑" panose="020B0503020204020204" pitchFamily="34" charset="-122"/>
                <a:ea typeface="微软雅黑" panose="020B0503020204020204" pitchFamily="34" charset="-122"/>
              </a:rPr>
              <a:t>神经网络模型通过训练“学“到的东西蕴含在“权值“中。基础的神经网络只在层与层之间建立权连接，而RNN最大的不同之处在于层之间的神经元也建立了权连接。</a:t>
            </a:r>
            <a:endParaRPr lang="zh-CN" altLang="en-US" sz="2800" dirty="0">
              <a:latin typeface="微软雅黑" panose="020B0503020204020204" pitchFamily="34" charset="-122"/>
              <a:ea typeface="微软雅黑" panose="020B0503020204020204" pitchFamily="34" charset="-122"/>
            </a:endParaRPr>
          </a:p>
        </p:txBody>
      </p:sp>
      <p:pic>
        <p:nvPicPr>
          <p:cNvPr id="7" name="Picture 2" descr="http://upload-images.jianshu.io/upload_images/2256672-cf18bb1f06e750a4.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06612" y="2792588"/>
            <a:ext cx="7572375" cy="3038476"/>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4659086" y="5880260"/>
            <a:ext cx="1864613" cy="458908"/>
          </a:xfrm>
          <a:prstGeom prst="rect">
            <a:avLst/>
          </a:prstGeom>
          <a:noFill/>
        </p:spPr>
        <p:txBody>
          <a:bodyPr wrap="none" rtlCol="0">
            <a:spAutoFit/>
          </a:bodyPr>
          <a:lstStyle/>
          <a:p>
            <a:pPr>
              <a:lnSpc>
                <a:spcPct val="150000"/>
              </a:lnSpc>
            </a:pPr>
            <a:r>
              <a:rPr lang="en-US" altLang="zh-CN" dirty="0">
                <a:latin typeface="微软雅黑" panose="020B0503020204020204" pitchFamily="34" charset="-122"/>
                <a:ea typeface="微软雅黑" panose="020B0503020204020204" pitchFamily="34" charset="-122"/>
              </a:rPr>
              <a:t>RNN</a:t>
            </a:r>
            <a:r>
              <a:rPr lang="zh-CN" altLang="en-US" dirty="0">
                <a:latin typeface="微软雅黑" panose="020B0503020204020204" pitchFamily="34" charset="-122"/>
                <a:ea typeface="微软雅黑" panose="020B0503020204020204" pitchFamily="34" charset="-122"/>
              </a:rPr>
              <a:t>的标准结构</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目录</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428265" y="1030144"/>
            <a:ext cx="11308466" cy="5486401"/>
          </a:xfrm>
          <a:prstGeom prst="rect">
            <a:avLst/>
          </a:prstGeom>
          <a:noFill/>
        </p:spPr>
        <p:txBody>
          <a:bodyPr wrap="square" rtlCol="0">
            <a:noAutofit/>
          </a:bodyPr>
          <a:lstStyle/>
          <a:p>
            <a:pPr>
              <a:lnSpc>
                <a:spcPct val="150000"/>
              </a:lnSpc>
            </a:pPr>
            <a:r>
              <a:rPr lang="en-US" altLang="zh-CN" sz="3200" dirty="0">
                <a:solidFill>
                  <a:srgbClr val="000000"/>
                </a:solidFill>
                <a:latin typeface="微软雅黑" panose="020B0503020204020204" pitchFamily="34" charset="-122"/>
                <a:ea typeface="微软雅黑" panose="020B0503020204020204" pitchFamily="34" charset="-122"/>
              </a:rPr>
              <a:t>8.1 </a:t>
            </a:r>
            <a:r>
              <a:rPr lang="zh-CN" altLang="en-US" sz="3200" dirty="0">
                <a:solidFill>
                  <a:srgbClr val="000000"/>
                </a:solidFill>
                <a:latin typeface="微软雅黑" panose="020B0503020204020204" pitchFamily="34" charset="-122"/>
                <a:ea typeface="微软雅黑" panose="020B0503020204020204" pitchFamily="34" charset="-122"/>
              </a:rPr>
              <a:t>网络记忆能力</a:t>
            </a:r>
            <a:endParaRPr lang="en-US" altLang="zh-CN" sz="3200" dirty="0">
              <a:solidFill>
                <a:srgbClr val="000000"/>
              </a:solidFill>
              <a:latin typeface="微软雅黑" panose="020B0503020204020204" pitchFamily="34" charset="-122"/>
              <a:ea typeface="微软雅黑" panose="020B0503020204020204" pitchFamily="34" charset="-122"/>
            </a:endParaRPr>
          </a:p>
          <a:p>
            <a:pPr>
              <a:lnSpc>
                <a:spcPct val="150000"/>
              </a:lnSpc>
            </a:pPr>
            <a:r>
              <a:rPr lang="en-US" altLang="zh-CN" sz="3200" dirty="0">
                <a:solidFill>
                  <a:srgbClr val="000000"/>
                </a:solidFill>
                <a:latin typeface="微软雅黑" panose="020B0503020204020204" pitchFamily="34" charset="-122"/>
                <a:ea typeface="微软雅黑" panose="020B0503020204020204" pitchFamily="34" charset="-122"/>
              </a:rPr>
              <a:t>8.2 </a:t>
            </a:r>
            <a:r>
              <a:rPr lang="zh-CN" altLang="en-US" sz="3200" dirty="0">
                <a:solidFill>
                  <a:srgbClr val="000000"/>
                </a:solidFill>
                <a:latin typeface="微软雅黑" panose="020B0503020204020204" pitchFamily="34" charset="-122"/>
                <a:ea typeface="微软雅黑" panose="020B0503020204020204" pitchFamily="34" charset="-122"/>
              </a:rPr>
              <a:t>循环神经网络（</a:t>
            </a:r>
            <a:r>
              <a:rPr lang="en-US" altLang="zh-CN" sz="3200" dirty="0">
                <a:solidFill>
                  <a:srgbClr val="000000"/>
                </a:solidFill>
                <a:latin typeface="微软雅黑" panose="020B0503020204020204" pitchFamily="34" charset="-122"/>
                <a:ea typeface="微软雅黑" panose="020B0503020204020204" pitchFamily="34" charset="-122"/>
              </a:rPr>
              <a:t>Recurrent Neural Network</a:t>
            </a:r>
            <a:r>
              <a:rPr lang="zh-CN" altLang="en-US" sz="3200" dirty="0">
                <a:solidFill>
                  <a:srgbClr val="000000"/>
                </a:solidFill>
                <a:latin typeface="微软雅黑" panose="020B0503020204020204" pitchFamily="34" charset="-122"/>
                <a:ea typeface="微软雅黑" panose="020B0503020204020204" pitchFamily="34" charset="-122"/>
              </a:rPr>
              <a:t>）</a:t>
            </a:r>
            <a:endParaRPr lang="en-US" altLang="zh-CN" sz="3200" dirty="0">
              <a:solidFill>
                <a:srgbClr val="000000"/>
              </a:solidFill>
              <a:latin typeface="微软雅黑" panose="020B0503020204020204" pitchFamily="34" charset="-122"/>
              <a:ea typeface="微软雅黑" panose="020B0503020204020204" pitchFamily="34" charset="-122"/>
            </a:endParaRPr>
          </a:p>
          <a:p>
            <a:pPr>
              <a:lnSpc>
                <a:spcPct val="150000"/>
              </a:lnSpc>
            </a:pPr>
            <a:r>
              <a:rPr lang="en-US" altLang="zh-CN" sz="3200" dirty="0">
                <a:solidFill>
                  <a:srgbClr val="000000"/>
                </a:solidFill>
                <a:latin typeface="微软雅黑" panose="020B0503020204020204" pitchFamily="34" charset="-122"/>
                <a:ea typeface="微软雅黑" panose="020B0503020204020204" pitchFamily="34" charset="-122"/>
              </a:rPr>
              <a:t>8.3 </a:t>
            </a:r>
            <a:r>
              <a:rPr lang="zh-CN" altLang="en-US" sz="3200" dirty="0">
                <a:solidFill>
                  <a:srgbClr val="000000"/>
                </a:solidFill>
                <a:latin typeface="微软雅黑" panose="020B0503020204020204" pitchFamily="34" charset="-122"/>
                <a:ea typeface="微软雅黑" panose="020B0503020204020204" pitchFamily="34" charset="-122"/>
              </a:rPr>
              <a:t>随时间反向传播（</a:t>
            </a:r>
            <a:r>
              <a:rPr lang="en-US" altLang="zh-CN" sz="3200" dirty="0">
                <a:solidFill>
                  <a:srgbClr val="000000"/>
                </a:solidFill>
                <a:latin typeface="微软雅黑" panose="020B0503020204020204" pitchFamily="34" charset="-122"/>
                <a:ea typeface="微软雅黑" panose="020B0503020204020204" pitchFamily="34" charset="-122"/>
              </a:rPr>
              <a:t>BPTT</a:t>
            </a:r>
            <a:r>
              <a:rPr lang="zh-CN" altLang="en-US" sz="3200" dirty="0">
                <a:solidFill>
                  <a:srgbClr val="000000"/>
                </a:solidFill>
                <a:latin typeface="微软雅黑" panose="020B0503020204020204" pitchFamily="34" charset="-122"/>
                <a:ea typeface="微软雅黑" panose="020B0503020204020204" pitchFamily="34" charset="-122"/>
              </a:rPr>
              <a:t>）</a:t>
            </a:r>
            <a:endParaRPr lang="en-US" altLang="zh-CN" sz="3200" dirty="0">
              <a:solidFill>
                <a:srgbClr val="000000"/>
              </a:solidFill>
              <a:latin typeface="微软雅黑" panose="020B0503020204020204" pitchFamily="34" charset="-122"/>
              <a:ea typeface="微软雅黑" panose="020B0503020204020204" pitchFamily="34" charset="-122"/>
            </a:endParaRPr>
          </a:p>
          <a:p>
            <a:pPr>
              <a:lnSpc>
                <a:spcPct val="150000"/>
              </a:lnSpc>
            </a:pPr>
            <a:r>
              <a:rPr lang="en-US" altLang="zh-CN" sz="3200" dirty="0">
                <a:solidFill>
                  <a:srgbClr val="000000"/>
                </a:solidFill>
                <a:latin typeface="微软雅黑" panose="020B0503020204020204" pitchFamily="34" charset="-122"/>
                <a:ea typeface="微软雅黑" panose="020B0503020204020204" pitchFamily="34" charset="-122"/>
              </a:rPr>
              <a:t>8.4 </a:t>
            </a:r>
            <a:r>
              <a:rPr lang="zh-CN" altLang="en-US" sz="3200" dirty="0">
                <a:solidFill>
                  <a:srgbClr val="000000"/>
                </a:solidFill>
                <a:latin typeface="微软雅黑" panose="020B0503020204020204" pitchFamily="34" charset="-122"/>
                <a:ea typeface="微软雅黑" panose="020B0503020204020204" pitchFamily="34" charset="-122"/>
              </a:rPr>
              <a:t>双向循环神经网络</a:t>
            </a:r>
            <a:endParaRPr lang="zh-CN" altLang="en-US" sz="32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8.2 </a:t>
            </a:r>
            <a:r>
              <a:rPr lang="zh-CN" altLang="en-US" sz="2800" b="1" dirty="0">
                <a:solidFill>
                  <a:srgbClr val="000000"/>
                </a:solidFill>
                <a:latin typeface="微软雅黑" panose="020B0503020204020204" pitchFamily="34" charset="-122"/>
                <a:ea typeface="微软雅黑" panose="020B0503020204020204" pitchFamily="34" charset="-122"/>
              </a:rPr>
              <a:t>循环神经网络（</a:t>
            </a:r>
            <a:r>
              <a:rPr lang="en-US" altLang="zh-CN" sz="2800" b="1" dirty="0">
                <a:solidFill>
                  <a:srgbClr val="000000"/>
                </a:solidFill>
                <a:latin typeface="微软雅黑" panose="020B0503020204020204" pitchFamily="34" charset="-122"/>
                <a:ea typeface="微软雅黑" panose="020B0503020204020204" pitchFamily="34" charset="-122"/>
              </a:rPr>
              <a:t>RNN</a:t>
            </a:r>
            <a:r>
              <a:rPr lang="zh-CN" altLang="en-US" sz="2800" b="1" dirty="0">
                <a:solidFill>
                  <a:srgbClr val="000000"/>
                </a:solidFill>
                <a:latin typeface="微软雅黑" panose="020B0503020204020204" pitchFamily="34" charset="-122"/>
                <a:ea typeface="微软雅黑" panose="020B0503020204020204" pitchFamily="34" charset="-122"/>
              </a:rPr>
              <a:t>）</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3" name="AutoShape 2" descr="[公式]"/>
          <p:cNvSpPr>
            <a:spLocks noChangeAspect="1" noChangeArrowheads="1"/>
          </p:cNvSpPr>
          <p:nvPr/>
        </p:nvSpPr>
        <p:spPr bwMode="auto">
          <a:xfrm>
            <a:off x="57404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 name="矩形 3"/>
          <p:cNvSpPr/>
          <p:nvPr/>
        </p:nvSpPr>
        <p:spPr>
          <a:xfrm>
            <a:off x="389527" y="904759"/>
            <a:ext cx="10701746" cy="1384995"/>
          </a:xfrm>
          <a:prstGeom prst="rect">
            <a:avLst/>
          </a:prstGeom>
        </p:spPr>
        <p:txBody>
          <a:bodyPr wrap="square">
            <a:spAutoFit/>
          </a:bodyPr>
          <a:lstStyle/>
          <a:p>
            <a:r>
              <a:rPr lang="en-US" altLang="zh-CN" sz="2800" b="1" dirty="0">
                <a:latin typeface="微软雅黑" panose="020B0503020204020204" pitchFamily="34" charset="-122"/>
                <a:ea typeface="微软雅黑" panose="020B0503020204020204" pitchFamily="34" charset="-122"/>
              </a:rPr>
              <a:t>Many-to-One</a:t>
            </a:r>
            <a:r>
              <a:rPr lang="zh-CN" altLang="en-US" sz="2800" b="1" dirty="0">
                <a:latin typeface="微软雅黑" panose="020B0503020204020204" pitchFamily="34" charset="-122"/>
                <a:ea typeface="微软雅黑" panose="020B0503020204020204" pitchFamily="34" charset="-122"/>
              </a:rPr>
              <a:t>模型</a:t>
            </a:r>
            <a:endParaRPr lang="en-US" altLang="zh-CN" sz="2800" b="1" dirty="0">
              <a:latin typeface="微软雅黑" panose="020B0503020204020204" pitchFamily="34" charset="-122"/>
              <a:ea typeface="微软雅黑" panose="020B0503020204020204" pitchFamily="34" charset="-122"/>
            </a:endParaRPr>
          </a:p>
          <a:p>
            <a:r>
              <a:rPr lang="en-US" altLang="zh-CN" sz="2800" dirty="0">
                <a:latin typeface="微软雅黑" panose="020B0503020204020204" pitchFamily="34" charset="-122"/>
                <a:ea typeface="微软雅黑" panose="020B0503020204020204" pitchFamily="34" charset="-122"/>
              </a:rPr>
              <a:t>RNN</a:t>
            </a:r>
            <a:r>
              <a:rPr lang="zh-CN" altLang="en-US" sz="2800" dirty="0">
                <a:latin typeface="微软雅黑" panose="020B0503020204020204" pitchFamily="34" charset="-122"/>
                <a:ea typeface="微软雅黑" panose="020B0503020204020204" pitchFamily="34" charset="-122"/>
              </a:rPr>
              <a:t>的标准结构在实际中并不能解决所有问题，例如，输入为一串文字，输出为分类类别。</a:t>
            </a:r>
            <a:endParaRPr lang="zh-CN" altLang="en-US" sz="2800" dirty="0"/>
          </a:p>
        </p:txBody>
      </p:sp>
      <p:pic>
        <p:nvPicPr>
          <p:cNvPr id="5" name="图片 4"/>
          <p:cNvPicPr>
            <a:picLocks noChangeAspect="1"/>
          </p:cNvPicPr>
          <p:nvPr/>
        </p:nvPicPr>
        <p:blipFill>
          <a:blip r:embed="rId1"/>
          <a:stretch>
            <a:fillRect/>
          </a:stretch>
        </p:blipFill>
        <p:spPr>
          <a:xfrm>
            <a:off x="3571240" y="2289810"/>
            <a:ext cx="5050155" cy="3872230"/>
          </a:xfrm>
          <a:prstGeom prst="rect">
            <a:avLst/>
          </a:prstGeom>
        </p:spPr>
      </p:pic>
      <p:sp>
        <p:nvSpPr>
          <p:cNvPr id="2" name="文本框 1"/>
          <p:cNvSpPr txBox="1"/>
          <p:nvPr/>
        </p:nvSpPr>
        <p:spPr>
          <a:xfrm>
            <a:off x="389255" y="6389370"/>
            <a:ext cx="5964555" cy="321945"/>
          </a:xfrm>
          <a:prstGeom prst="rect">
            <a:avLst/>
          </a:prstGeom>
          <a:noFill/>
        </p:spPr>
        <p:txBody>
          <a:bodyPr wrap="square" rtlCol="0">
            <a:spAutoFit/>
          </a:bodyPr>
          <a:lstStyle/>
          <a:p>
            <a:pPr algn="l">
              <a:lnSpc>
                <a:spcPct val="150000"/>
              </a:lnSpc>
            </a:pPr>
            <a:r>
              <a:rPr lang="zh-CN" altLang="en-US" sz="1000" dirty="0">
                <a:latin typeface="微软雅黑" panose="020B0503020204020204" pitchFamily="34" charset="-122"/>
                <a:ea typeface="微软雅黑" panose="020B0503020204020204" pitchFamily="34" charset="-122"/>
                <a:sym typeface="+mn-ea"/>
              </a:rPr>
              <a:t>https://blog.csdn.net/zhaojc1995/article/details/80572098</a:t>
            </a:r>
            <a:endParaRPr lang="zh-CN" altLang="en-US" sz="10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8.2 </a:t>
            </a:r>
            <a:r>
              <a:rPr lang="zh-CN" altLang="en-US" sz="2800" b="1" dirty="0">
                <a:solidFill>
                  <a:srgbClr val="000000"/>
                </a:solidFill>
                <a:latin typeface="微软雅黑" panose="020B0503020204020204" pitchFamily="34" charset="-122"/>
                <a:ea typeface="微软雅黑" panose="020B0503020204020204" pitchFamily="34" charset="-122"/>
              </a:rPr>
              <a:t>循环神经网络（</a:t>
            </a:r>
            <a:r>
              <a:rPr lang="en-US" altLang="zh-CN" sz="2800" b="1" dirty="0">
                <a:solidFill>
                  <a:srgbClr val="000000"/>
                </a:solidFill>
                <a:latin typeface="微软雅黑" panose="020B0503020204020204" pitchFamily="34" charset="-122"/>
                <a:ea typeface="微软雅黑" panose="020B0503020204020204" pitchFamily="34" charset="-122"/>
              </a:rPr>
              <a:t>RNN</a:t>
            </a:r>
            <a:r>
              <a:rPr lang="zh-CN" altLang="en-US" sz="2800" b="1" dirty="0">
                <a:solidFill>
                  <a:srgbClr val="000000"/>
                </a:solidFill>
                <a:latin typeface="微软雅黑" panose="020B0503020204020204" pitchFamily="34" charset="-122"/>
                <a:ea typeface="微软雅黑" panose="020B0503020204020204" pitchFamily="34" charset="-122"/>
              </a:rPr>
              <a:t>）</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3" name="AutoShape 2" descr="[公式]"/>
          <p:cNvSpPr>
            <a:spLocks noChangeAspect="1" noChangeArrowheads="1"/>
          </p:cNvSpPr>
          <p:nvPr/>
        </p:nvSpPr>
        <p:spPr bwMode="auto">
          <a:xfrm>
            <a:off x="57404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2" name="图片 1"/>
          <p:cNvPicPr>
            <a:picLocks noChangeAspect="1"/>
          </p:cNvPicPr>
          <p:nvPr/>
        </p:nvPicPr>
        <p:blipFill>
          <a:blip r:embed="rId1"/>
          <a:stretch>
            <a:fillRect/>
          </a:stretch>
        </p:blipFill>
        <p:spPr>
          <a:xfrm>
            <a:off x="2981960" y="1891665"/>
            <a:ext cx="5715000" cy="4476750"/>
          </a:xfrm>
          <a:prstGeom prst="rect">
            <a:avLst/>
          </a:prstGeom>
        </p:spPr>
      </p:pic>
      <p:sp>
        <p:nvSpPr>
          <p:cNvPr id="7" name="矩形 6"/>
          <p:cNvSpPr/>
          <p:nvPr/>
        </p:nvSpPr>
        <p:spPr>
          <a:xfrm>
            <a:off x="389527" y="904759"/>
            <a:ext cx="10701746" cy="954107"/>
          </a:xfrm>
          <a:prstGeom prst="rect">
            <a:avLst/>
          </a:prstGeom>
        </p:spPr>
        <p:txBody>
          <a:bodyPr wrap="square">
            <a:spAutoFit/>
          </a:bodyPr>
          <a:lstStyle/>
          <a:p>
            <a:r>
              <a:rPr lang="en-US" altLang="zh-CN" sz="2800" b="1" dirty="0">
                <a:latin typeface="微软雅黑" panose="020B0503020204020204" pitchFamily="34" charset="-122"/>
                <a:ea typeface="微软雅黑" panose="020B0503020204020204" pitchFamily="34" charset="-122"/>
              </a:rPr>
              <a:t>One-to-Many</a:t>
            </a:r>
            <a:r>
              <a:rPr lang="zh-CN" altLang="en-US" sz="2800" b="1" dirty="0">
                <a:latin typeface="微软雅黑" panose="020B0503020204020204" pitchFamily="34" charset="-122"/>
                <a:ea typeface="微软雅黑" panose="020B0503020204020204" pitchFamily="34" charset="-122"/>
              </a:rPr>
              <a:t>模型</a:t>
            </a:r>
            <a:endParaRPr lang="en-US" altLang="zh-CN" sz="2800" b="1" dirty="0">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如输入为一张图片，输出为图片的文字描述</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8.2 </a:t>
            </a:r>
            <a:r>
              <a:rPr lang="zh-CN" altLang="en-US" sz="2800" b="1" dirty="0">
                <a:solidFill>
                  <a:srgbClr val="000000"/>
                </a:solidFill>
                <a:latin typeface="微软雅黑" panose="020B0503020204020204" pitchFamily="34" charset="-122"/>
                <a:ea typeface="微软雅黑" panose="020B0503020204020204" pitchFamily="34" charset="-122"/>
              </a:rPr>
              <a:t>循环神经网络（</a:t>
            </a:r>
            <a:r>
              <a:rPr lang="en-US" altLang="zh-CN" sz="2800" b="1" dirty="0">
                <a:solidFill>
                  <a:srgbClr val="000000"/>
                </a:solidFill>
                <a:latin typeface="微软雅黑" panose="020B0503020204020204" pitchFamily="34" charset="-122"/>
                <a:ea typeface="微软雅黑" panose="020B0503020204020204" pitchFamily="34" charset="-122"/>
              </a:rPr>
              <a:t>RNN</a:t>
            </a:r>
            <a:r>
              <a:rPr lang="zh-CN" altLang="en-US" sz="2800" b="1" dirty="0">
                <a:solidFill>
                  <a:srgbClr val="000000"/>
                </a:solidFill>
                <a:latin typeface="微软雅黑" panose="020B0503020204020204" pitchFamily="34" charset="-122"/>
                <a:ea typeface="微软雅黑" panose="020B0503020204020204" pitchFamily="34" charset="-122"/>
              </a:rPr>
              <a:t>）</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3" name="AutoShape 2" descr="[公式]"/>
          <p:cNvSpPr>
            <a:spLocks noChangeAspect="1" noChangeArrowheads="1"/>
          </p:cNvSpPr>
          <p:nvPr/>
        </p:nvSpPr>
        <p:spPr bwMode="auto">
          <a:xfrm>
            <a:off x="57404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 name="AutoShape 2" descr="这里写图片描述"/>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5" name="图片 4"/>
          <p:cNvPicPr>
            <a:picLocks noChangeAspect="1"/>
          </p:cNvPicPr>
          <p:nvPr/>
        </p:nvPicPr>
        <p:blipFill>
          <a:blip r:embed="rId1"/>
          <a:stretch>
            <a:fillRect/>
          </a:stretch>
        </p:blipFill>
        <p:spPr>
          <a:xfrm>
            <a:off x="3035300" y="1926988"/>
            <a:ext cx="5715000" cy="4457700"/>
          </a:xfrm>
          <a:prstGeom prst="rect">
            <a:avLst/>
          </a:prstGeom>
        </p:spPr>
      </p:pic>
      <p:sp>
        <p:nvSpPr>
          <p:cNvPr id="8" name="矩形 7"/>
          <p:cNvSpPr/>
          <p:nvPr/>
        </p:nvSpPr>
        <p:spPr>
          <a:xfrm>
            <a:off x="389527" y="904759"/>
            <a:ext cx="10701746" cy="1384995"/>
          </a:xfrm>
          <a:prstGeom prst="rect">
            <a:avLst/>
          </a:prstGeom>
        </p:spPr>
        <p:txBody>
          <a:bodyPr wrap="square">
            <a:spAutoFit/>
          </a:bodyPr>
          <a:lstStyle/>
          <a:p>
            <a:r>
              <a:rPr lang="en-US" altLang="zh-CN" sz="2800" b="1" dirty="0">
                <a:latin typeface="微软雅黑" panose="020B0503020204020204" pitchFamily="34" charset="-122"/>
                <a:ea typeface="微软雅黑" panose="020B0503020204020204" pitchFamily="34" charset="-122"/>
              </a:rPr>
              <a:t>Many-to-Many</a:t>
            </a:r>
            <a:r>
              <a:rPr lang="zh-CN" altLang="en-US" sz="2800" b="1" dirty="0">
                <a:latin typeface="微软雅黑" panose="020B0503020204020204" pitchFamily="34" charset="-122"/>
                <a:ea typeface="微软雅黑" panose="020B0503020204020204" pitchFamily="34" charset="-122"/>
              </a:rPr>
              <a:t>模型</a:t>
            </a:r>
            <a:endParaRPr lang="en-US" altLang="zh-CN" sz="2800" b="1" dirty="0">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输入和输出的序列个数相同，如输入为视频序列，输出为每一帧对应的标签</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8.2 </a:t>
            </a:r>
            <a:r>
              <a:rPr lang="zh-CN" altLang="en-US" sz="2800" b="1" dirty="0">
                <a:solidFill>
                  <a:srgbClr val="000000"/>
                </a:solidFill>
                <a:latin typeface="微软雅黑" panose="020B0503020204020204" pitchFamily="34" charset="-122"/>
                <a:ea typeface="微软雅黑" panose="020B0503020204020204" pitchFamily="34" charset="-122"/>
              </a:rPr>
              <a:t>循环神经网络（</a:t>
            </a:r>
            <a:r>
              <a:rPr lang="en-US" altLang="zh-CN" sz="2800" b="1" dirty="0">
                <a:solidFill>
                  <a:srgbClr val="000000"/>
                </a:solidFill>
                <a:latin typeface="微软雅黑" panose="020B0503020204020204" pitchFamily="34" charset="-122"/>
                <a:ea typeface="微软雅黑" panose="020B0503020204020204" pitchFamily="34" charset="-122"/>
              </a:rPr>
              <a:t>RNN</a:t>
            </a:r>
            <a:r>
              <a:rPr lang="zh-CN" altLang="en-US" sz="2800" b="1" dirty="0">
                <a:solidFill>
                  <a:srgbClr val="000000"/>
                </a:solidFill>
                <a:latin typeface="微软雅黑" panose="020B0503020204020204" pitchFamily="34" charset="-122"/>
                <a:ea typeface="微软雅黑" panose="020B0503020204020204" pitchFamily="34" charset="-122"/>
              </a:rPr>
              <a:t>）</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3" name="AutoShape 2" descr="[公式]"/>
          <p:cNvSpPr>
            <a:spLocks noChangeAspect="1" noChangeArrowheads="1"/>
          </p:cNvSpPr>
          <p:nvPr/>
        </p:nvSpPr>
        <p:spPr bwMode="auto">
          <a:xfrm>
            <a:off x="57404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 name="矩形 1"/>
          <p:cNvSpPr/>
          <p:nvPr/>
        </p:nvSpPr>
        <p:spPr>
          <a:xfrm>
            <a:off x="1606571" y="5878624"/>
            <a:ext cx="10108897" cy="461665"/>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这种结构又叫</a:t>
            </a:r>
            <a:r>
              <a:rPr lang="en-US" altLang="zh-CN" sz="2400" dirty="0">
                <a:solidFill>
                  <a:srgbClr val="FF0000"/>
                </a:solidFill>
                <a:latin typeface="微软雅黑" panose="020B0503020204020204" pitchFamily="34" charset="-122"/>
                <a:ea typeface="微软雅黑" panose="020B0503020204020204" pitchFamily="34" charset="-122"/>
              </a:rPr>
              <a:t>Encoder-Decoder</a:t>
            </a:r>
            <a:r>
              <a:rPr lang="zh-CN" altLang="en-US" sz="2400" dirty="0">
                <a:latin typeface="微软雅黑" panose="020B0503020204020204" pitchFamily="34" charset="-122"/>
                <a:ea typeface="微软雅黑" panose="020B0503020204020204" pitchFamily="34" charset="-122"/>
              </a:rPr>
              <a:t>模型，也可以称之为</a:t>
            </a:r>
            <a:r>
              <a:rPr lang="en-US" altLang="zh-CN" sz="2400" dirty="0">
                <a:solidFill>
                  <a:srgbClr val="FF0000"/>
                </a:solidFill>
                <a:latin typeface="微软雅黑" panose="020B0503020204020204" pitchFamily="34" charset="-122"/>
                <a:ea typeface="微软雅黑" panose="020B0503020204020204" pitchFamily="34" charset="-122"/>
              </a:rPr>
              <a:t>Seq2Seq</a:t>
            </a:r>
            <a:r>
              <a:rPr lang="zh-CN" altLang="en-US" sz="2400" dirty="0">
                <a:latin typeface="微软雅黑" panose="020B0503020204020204" pitchFamily="34" charset="-122"/>
                <a:ea typeface="微软雅黑" panose="020B0503020204020204" pitchFamily="34" charset="-122"/>
              </a:rPr>
              <a:t>模型</a:t>
            </a:r>
            <a:endParaRPr lang="zh-CN" altLang="en-US" sz="2400" dirty="0"/>
          </a:p>
        </p:txBody>
      </p:sp>
      <p:sp>
        <p:nvSpPr>
          <p:cNvPr id="7" name="矩形 6"/>
          <p:cNvSpPr/>
          <p:nvPr/>
        </p:nvSpPr>
        <p:spPr>
          <a:xfrm>
            <a:off x="389527" y="904759"/>
            <a:ext cx="10701746" cy="1384995"/>
          </a:xfrm>
          <a:prstGeom prst="rect">
            <a:avLst/>
          </a:prstGeom>
        </p:spPr>
        <p:txBody>
          <a:bodyPr wrap="square">
            <a:spAutoFit/>
          </a:bodyPr>
          <a:lstStyle/>
          <a:p>
            <a:r>
              <a:rPr lang="en-US" altLang="zh-CN" sz="2800" b="1" dirty="0">
                <a:latin typeface="微软雅黑" panose="020B0503020204020204" pitchFamily="34" charset="-122"/>
                <a:ea typeface="微软雅黑" panose="020B0503020204020204" pitchFamily="34" charset="-122"/>
              </a:rPr>
              <a:t>Many-to-Many</a:t>
            </a:r>
            <a:r>
              <a:rPr lang="zh-CN" altLang="en-US" sz="2800" b="1" dirty="0">
                <a:latin typeface="微软雅黑" panose="020B0503020204020204" pitchFamily="34" charset="-122"/>
                <a:ea typeface="微软雅黑" panose="020B0503020204020204" pitchFamily="34" charset="-122"/>
              </a:rPr>
              <a:t>模型</a:t>
            </a:r>
            <a:endParaRPr lang="en-US" altLang="zh-CN" sz="2800" b="1" dirty="0">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输入和输出的序列个数不同，如机器翻译中，源语言和目标语言的句子往往并没有相同的长度。</a:t>
            </a:r>
            <a:endParaRPr lang="zh-CN" altLang="en-US" sz="280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a:stretch>
            <a:fillRect/>
          </a:stretch>
        </p:blipFill>
        <p:spPr>
          <a:xfrm>
            <a:off x="1606571" y="2289754"/>
            <a:ext cx="8093485" cy="325088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8.2 </a:t>
            </a:r>
            <a:r>
              <a:rPr lang="zh-CN" altLang="en-US" sz="2800" b="1" dirty="0">
                <a:solidFill>
                  <a:srgbClr val="000000"/>
                </a:solidFill>
                <a:latin typeface="微软雅黑" panose="020B0503020204020204" pitchFamily="34" charset="-122"/>
                <a:ea typeface="微软雅黑" panose="020B0503020204020204" pitchFamily="34" charset="-122"/>
              </a:rPr>
              <a:t>循环神经网络（</a:t>
            </a:r>
            <a:r>
              <a:rPr lang="en-US" altLang="zh-CN" sz="2800" b="1" dirty="0">
                <a:solidFill>
                  <a:srgbClr val="000000"/>
                </a:solidFill>
                <a:latin typeface="微软雅黑" panose="020B0503020204020204" pitchFamily="34" charset="-122"/>
                <a:ea typeface="微软雅黑" panose="020B0503020204020204" pitchFamily="34" charset="-122"/>
              </a:rPr>
              <a:t>RNN</a:t>
            </a:r>
            <a:r>
              <a:rPr lang="zh-CN" altLang="en-US" sz="2800" b="1" dirty="0">
                <a:solidFill>
                  <a:srgbClr val="000000"/>
                </a:solidFill>
                <a:latin typeface="微软雅黑" panose="020B0503020204020204" pitchFamily="34" charset="-122"/>
                <a:ea typeface="微软雅黑" panose="020B0503020204020204" pitchFamily="34" charset="-122"/>
              </a:rPr>
              <a:t>）</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3" name="AutoShape 2" descr="[公式]"/>
          <p:cNvSpPr>
            <a:spLocks noChangeAspect="1" noChangeArrowheads="1"/>
          </p:cNvSpPr>
          <p:nvPr/>
        </p:nvSpPr>
        <p:spPr bwMode="auto">
          <a:xfrm>
            <a:off x="57404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7" name="图片 6"/>
          <p:cNvPicPr>
            <a:picLocks noChangeAspect="1"/>
          </p:cNvPicPr>
          <p:nvPr/>
        </p:nvPicPr>
        <p:blipFill>
          <a:blip r:embed="rId1"/>
          <a:stretch>
            <a:fillRect/>
          </a:stretch>
        </p:blipFill>
        <p:spPr>
          <a:xfrm>
            <a:off x="287810" y="1187383"/>
            <a:ext cx="11647516" cy="3645874"/>
          </a:xfrm>
          <a:prstGeom prst="rect">
            <a:avLst/>
          </a:prstGeom>
        </p:spPr>
      </p:pic>
      <p:sp>
        <p:nvSpPr>
          <p:cNvPr id="5" name="Poetry…"/>
          <p:cNvSpPr txBox="1"/>
          <p:nvPr/>
        </p:nvSpPr>
        <p:spPr>
          <a:xfrm>
            <a:off x="2398604" y="5075812"/>
            <a:ext cx="1015661" cy="369332"/>
          </a:xfrm>
          <a:prstGeom prst="rect">
            <a:avLst/>
          </a:prstGeom>
          <a:ln w="12700">
            <a:miter lim="400000"/>
          </a:ln>
        </p:spPr>
        <p:txBody>
          <a:bodyPr wrap="none" lIns="45719" rIns="45719">
            <a:spAutoFit/>
          </a:bodyPr>
          <a:lstStyle/>
          <a:p>
            <a:pPr algn="ctr"/>
            <a:r>
              <a:rPr lang="zh-CN" altLang="en-US" dirty="0">
                <a:latin typeface="微软雅黑" panose="020B0503020204020204" pitchFamily="34" charset="-122"/>
                <a:ea typeface="微软雅黑" panose="020B0503020204020204" pitchFamily="34" charset="-122"/>
              </a:rPr>
              <a:t>图像描述</a:t>
            </a:r>
            <a:endParaRPr lang="en-US" altLang="zh-CN" dirty="0">
              <a:latin typeface="微软雅黑" panose="020B0503020204020204" pitchFamily="34" charset="-122"/>
              <a:ea typeface="微软雅黑" panose="020B0503020204020204" pitchFamily="34" charset="-122"/>
            </a:endParaRPr>
          </a:p>
        </p:txBody>
      </p:sp>
      <p:sp>
        <p:nvSpPr>
          <p:cNvPr id="8" name="Sentiment…"/>
          <p:cNvSpPr txBox="1"/>
          <p:nvPr/>
        </p:nvSpPr>
        <p:spPr>
          <a:xfrm>
            <a:off x="5029540" y="5086698"/>
            <a:ext cx="1015661" cy="1200329"/>
          </a:xfrm>
          <a:prstGeom prst="rect">
            <a:avLst/>
          </a:prstGeom>
          <a:ln w="12700">
            <a:miter lim="400000"/>
          </a:ln>
        </p:spPr>
        <p:txBody>
          <a:bodyPr wrap="none" lIns="45719" rIns="45719">
            <a:spAutoFit/>
          </a:bodyPr>
          <a:lstStyle/>
          <a:p>
            <a:pPr algn="ctr"/>
            <a:r>
              <a:rPr lang="ja-JP" altLang="en-US" dirty="0">
                <a:latin typeface="微软雅黑" panose="020B0503020204020204" pitchFamily="34" charset="-122"/>
                <a:ea typeface="微软雅黑" panose="020B0503020204020204" pitchFamily="34" charset="-122"/>
              </a:rPr>
              <a:t>情感</a:t>
            </a:r>
            <a:r>
              <a:rPr lang="zh-CN" altLang="en-US" dirty="0">
                <a:latin typeface="微软雅黑" panose="020B0503020204020204" pitchFamily="34" charset="-122"/>
                <a:ea typeface="微软雅黑" panose="020B0503020204020204" pitchFamily="34" charset="-122"/>
              </a:rPr>
              <a:t>计算</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文本</a:t>
            </a:r>
            <a:r>
              <a:rPr lang="ja-JP" altLang="en-US" dirty="0">
                <a:latin typeface="微软雅黑" panose="020B0503020204020204" pitchFamily="34" charset="-122"/>
                <a:ea typeface="微软雅黑" panose="020B0503020204020204" pitchFamily="34" charset="-122"/>
              </a:rPr>
              <a:t>分类</a:t>
            </a:r>
            <a:endParaRPr lang="en-US" altLang="ja-JP"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视频分类</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行为识别</a:t>
            </a:r>
            <a:endParaRPr dirty="0">
              <a:latin typeface="微软雅黑" panose="020B0503020204020204" pitchFamily="34" charset="-122"/>
              <a:ea typeface="微软雅黑" panose="020B0503020204020204" pitchFamily="34" charset="-122"/>
            </a:endParaRPr>
          </a:p>
        </p:txBody>
      </p:sp>
      <p:sp>
        <p:nvSpPr>
          <p:cNvPr id="9" name="Question…"/>
          <p:cNvSpPr txBox="1"/>
          <p:nvPr/>
        </p:nvSpPr>
        <p:spPr>
          <a:xfrm>
            <a:off x="7777269" y="5096049"/>
            <a:ext cx="1015661" cy="923330"/>
          </a:xfrm>
          <a:prstGeom prst="rect">
            <a:avLst/>
          </a:prstGeom>
          <a:ln w="12700">
            <a:miter lim="400000"/>
          </a:ln>
        </p:spPr>
        <p:txBody>
          <a:bodyPr wrap="none" lIns="45719" rIns="45719">
            <a:spAutoFit/>
          </a:bodyPr>
          <a:lstStyle/>
          <a:p>
            <a:pPr algn="ctr"/>
            <a:r>
              <a:rPr lang="zh-CN" altLang="en-US" dirty="0">
                <a:latin typeface="微软雅黑" panose="020B0503020204020204" pitchFamily="34" charset="-122"/>
                <a:ea typeface="微软雅黑" panose="020B0503020204020204" pitchFamily="34" charset="-122"/>
              </a:rPr>
              <a:t>自动问答</a:t>
            </a:r>
            <a:endParaRPr lang="en-US" altLang="zh-CN" dirty="0">
              <a:latin typeface="微软雅黑" panose="020B0503020204020204" pitchFamily="34" charset="-122"/>
              <a:ea typeface="微软雅黑" panose="020B0503020204020204" pitchFamily="34" charset="-122"/>
            </a:endParaRPr>
          </a:p>
          <a:p>
            <a:pPr algn="ctr"/>
            <a:endParaRPr lang="ja-JP" altLang="en-US" dirty="0">
              <a:latin typeface="微软雅黑" panose="020B0503020204020204" pitchFamily="34" charset="-122"/>
              <a:ea typeface="微软雅黑" panose="020B0503020204020204" pitchFamily="34" charset="-122"/>
            </a:endParaRPr>
          </a:p>
          <a:p>
            <a:pPr algn="ctr"/>
            <a:r>
              <a:rPr lang="ja-JP" altLang="en-US" dirty="0">
                <a:latin typeface="微软雅黑" panose="020B0503020204020204" pitchFamily="34" charset="-122"/>
                <a:ea typeface="微软雅黑" panose="020B0503020204020204" pitchFamily="34" charset="-122"/>
              </a:rPr>
              <a:t>机器翻译</a:t>
            </a:r>
            <a:endParaRPr dirty="0">
              <a:latin typeface="微软雅黑" panose="020B0503020204020204" pitchFamily="34" charset="-122"/>
              <a:ea typeface="微软雅黑" panose="020B0503020204020204" pitchFamily="34" charset="-122"/>
            </a:endParaRPr>
          </a:p>
        </p:txBody>
      </p:sp>
      <p:sp>
        <p:nvSpPr>
          <p:cNvPr id="10" name="Named…"/>
          <p:cNvSpPr txBox="1"/>
          <p:nvPr/>
        </p:nvSpPr>
        <p:spPr>
          <a:xfrm>
            <a:off x="10437388" y="5096049"/>
            <a:ext cx="1015661" cy="646331"/>
          </a:xfrm>
          <a:prstGeom prst="rect">
            <a:avLst/>
          </a:prstGeom>
          <a:ln w="12700">
            <a:miter lim="400000"/>
          </a:ln>
        </p:spPr>
        <p:txBody>
          <a:bodyPr wrap="none" lIns="45719" rIns="45719">
            <a:spAutoFit/>
          </a:bodyPr>
          <a:lstStyle/>
          <a:p>
            <a:pPr algn="ctr"/>
            <a:r>
              <a:rPr lang="ja-JP" altLang="en-US" dirty="0">
                <a:latin typeface="微软雅黑" panose="020B0503020204020204" pitchFamily="34" charset="-122"/>
                <a:ea typeface="微软雅黑" panose="020B0503020204020204" pitchFamily="34" charset="-122"/>
              </a:rPr>
              <a:t>实体</a:t>
            </a:r>
            <a:r>
              <a:rPr lang="zh-CN" altLang="en-US" dirty="0">
                <a:latin typeface="微软雅黑" panose="020B0503020204020204" pitchFamily="34" charset="-122"/>
                <a:ea typeface="微软雅黑" panose="020B0503020204020204" pitchFamily="34" charset="-122"/>
              </a:rPr>
              <a:t>识别</a:t>
            </a:r>
            <a:endParaRPr lang="en-US" altLang="ja-JP"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词性标记</a:t>
            </a:r>
            <a:endParaRPr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8.2 </a:t>
            </a:r>
            <a:r>
              <a:rPr lang="zh-CN" altLang="en-US" sz="2800" b="1" dirty="0">
                <a:solidFill>
                  <a:srgbClr val="000000"/>
                </a:solidFill>
                <a:latin typeface="微软雅黑" panose="020B0503020204020204" pitchFamily="34" charset="-122"/>
                <a:ea typeface="微软雅黑" panose="020B0503020204020204" pitchFamily="34" charset="-122"/>
              </a:rPr>
              <a:t>循环神经网络（</a:t>
            </a:r>
            <a:r>
              <a:rPr lang="en-US" altLang="zh-CN" sz="2800" b="1" dirty="0">
                <a:solidFill>
                  <a:srgbClr val="000000"/>
                </a:solidFill>
                <a:latin typeface="微软雅黑" panose="020B0503020204020204" pitchFamily="34" charset="-122"/>
                <a:ea typeface="微软雅黑" panose="020B0503020204020204" pitchFamily="34" charset="-122"/>
              </a:rPr>
              <a:t>RNN</a:t>
            </a:r>
            <a:r>
              <a:rPr lang="zh-CN" altLang="en-US" sz="2800" b="1" dirty="0">
                <a:solidFill>
                  <a:srgbClr val="000000"/>
                </a:solidFill>
                <a:latin typeface="微软雅黑" panose="020B0503020204020204" pitchFamily="34" charset="-122"/>
                <a:ea typeface="微软雅黑" panose="020B0503020204020204" pitchFamily="34" charset="-122"/>
              </a:rPr>
              <a:t>）</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3" name="AutoShape 2" descr="[公式]"/>
          <p:cNvSpPr>
            <a:spLocks noChangeAspect="1" noChangeArrowheads="1"/>
          </p:cNvSpPr>
          <p:nvPr/>
        </p:nvSpPr>
        <p:spPr bwMode="auto">
          <a:xfrm>
            <a:off x="57404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45200" y="1496784"/>
            <a:ext cx="3951514" cy="3819797"/>
          </a:xfrm>
          <a:prstGeom prst="rect">
            <a:avLst/>
          </a:prstGeom>
        </p:spPr>
      </p:pic>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8427" y="1496784"/>
            <a:ext cx="2209801" cy="3946073"/>
          </a:xfrm>
          <a:prstGeom prst="rect">
            <a:avLst/>
          </a:prstGeom>
        </p:spPr>
      </p:pic>
      <p:sp>
        <p:nvSpPr>
          <p:cNvPr id="14" name="文本框 13"/>
          <p:cNvSpPr txBox="1"/>
          <p:nvPr/>
        </p:nvSpPr>
        <p:spPr>
          <a:xfrm>
            <a:off x="1866436" y="5671457"/>
            <a:ext cx="1633781" cy="507831"/>
          </a:xfrm>
          <a:prstGeom prst="rect">
            <a:avLst/>
          </a:prstGeom>
          <a:noFill/>
        </p:spPr>
        <p:txBody>
          <a:bodyPr wrap="none" rtlCol="0">
            <a:spAutoFit/>
          </a:bodyPr>
          <a:lstStyle/>
          <a:p>
            <a:pPr algn="l">
              <a:lnSpc>
                <a:spcPct val="150000"/>
              </a:lnSpc>
            </a:pPr>
            <a:r>
              <a:rPr lang="en-US" altLang="zh-CN" dirty="0">
                <a:latin typeface="微软雅黑" panose="020B0503020204020204" pitchFamily="34" charset="-122"/>
                <a:ea typeface="微软雅黑" panose="020B0503020204020204" pitchFamily="34" charset="-122"/>
              </a:rPr>
              <a:t>RNN</a:t>
            </a:r>
            <a:r>
              <a:rPr lang="zh-CN" altLang="en-US" dirty="0">
                <a:latin typeface="微软雅黑" panose="020B0503020204020204" pitchFamily="34" charset="-122"/>
                <a:ea typeface="微软雅黑" panose="020B0503020204020204" pitchFamily="34" charset="-122"/>
              </a:rPr>
              <a:t>读门牌号</a:t>
            </a:r>
            <a:endParaRPr lang="zh-CN" altLang="en-US"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7088650" y="5671457"/>
            <a:ext cx="1864613" cy="507831"/>
          </a:xfrm>
          <a:prstGeom prst="rect">
            <a:avLst/>
          </a:prstGeom>
          <a:noFill/>
        </p:spPr>
        <p:txBody>
          <a:bodyPr wrap="none" rtlCol="0">
            <a:spAutoFit/>
          </a:bodyPr>
          <a:lstStyle/>
          <a:p>
            <a:pPr algn="l">
              <a:lnSpc>
                <a:spcPct val="150000"/>
              </a:lnSpc>
            </a:pPr>
            <a:r>
              <a:rPr lang="en-US" altLang="zh-CN" dirty="0">
                <a:latin typeface="微软雅黑" panose="020B0503020204020204" pitchFamily="34" charset="-122"/>
                <a:ea typeface="微软雅黑" panose="020B0503020204020204" pitchFamily="34" charset="-122"/>
              </a:rPr>
              <a:t>RNN</a:t>
            </a:r>
            <a:r>
              <a:rPr lang="zh-CN" altLang="en-US" dirty="0">
                <a:latin typeface="微软雅黑" panose="020B0503020204020204" pitchFamily="34" charset="-122"/>
                <a:ea typeface="微软雅黑" panose="020B0503020204020204" pitchFamily="34" charset="-122"/>
              </a:rPr>
              <a:t>绘制门牌号</a:t>
            </a:r>
            <a:endParaRPr lang="zh-CN" altLang="en-US"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110168" y="719930"/>
            <a:ext cx="3156633" cy="662554"/>
          </a:xfrm>
          <a:prstGeom prst="rect">
            <a:avLst/>
          </a:prstGeom>
          <a:noFill/>
        </p:spPr>
        <p:txBody>
          <a:bodyPr wrap="none" rtlCol="0">
            <a:spAutoFit/>
          </a:bodyPr>
          <a:lstStyle/>
          <a:p>
            <a:pPr algn="l">
              <a:lnSpc>
                <a:spcPct val="150000"/>
              </a:lnSpc>
            </a:pPr>
            <a:r>
              <a:rPr lang="en-US" altLang="zh-CN" sz="2800" dirty="0">
                <a:latin typeface="微软雅黑" panose="020B0503020204020204" pitchFamily="34" charset="-122"/>
                <a:ea typeface="微软雅黑" panose="020B0503020204020204" pitchFamily="34" charset="-122"/>
              </a:rPr>
              <a:t>RNN</a:t>
            </a:r>
            <a:r>
              <a:rPr lang="zh-CN" altLang="en-US" sz="2800" dirty="0">
                <a:latin typeface="微软雅黑" panose="020B0503020204020204" pitchFamily="34" charset="-122"/>
                <a:ea typeface="微软雅黑" panose="020B0503020204020204" pitchFamily="34" charset="-122"/>
              </a:rPr>
              <a:t>模型应用举例</a:t>
            </a:r>
            <a:endParaRPr lang="zh-CN" altLang="en-US" sz="2800" dirty="0">
              <a:latin typeface="微软雅黑" panose="020B0503020204020204" pitchFamily="34" charset="-122"/>
              <a:ea typeface="微软雅黑" panose="020B0503020204020204" pitchFamily="34" charset="-122"/>
            </a:endParaRPr>
          </a:p>
        </p:txBody>
      </p:sp>
      <p:sp>
        <p:nvSpPr>
          <p:cNvPr id="2" name="文本框 1"/>
          <p:cNvSpPr txBox="1"/>
          <p:nvPr/>
        </p:nvSpPr>
        <p:spPr>
          <a:xfrm>
            <a:off x="265813" y="6407888"/>
            <a:ext cx="3795824" cy="526811"/>
          </a:xfrm>
          <a:prstGeom prst="rect">
            <a:avLst/>
          </a:prstGeom>
          <a:noFill/>
        </p:spPr>
        <p:txBody>
          <a:bodyPr wrap="square" rtlCol="0">
            <a:spAutoFit/>
          </a:bodyPr>
          <a:lstStyle/>
          <a:p>
            <a:pPr>
              <a:lnSpc>
                <a:spcPct val="150000"/>
              </a:lnSpc>
            </a:pPr>
            <a:r>
              <a:rPr lang="en-US" altLang="zh-CN" sz="1000" dirty="0">
                <a:latin typeface="微软雅黑" panose="020B0503020204020204" pitchFamily="34" charset="-122"/>
                <a:ea typeface="微软雅黑" panose="020B0503020204020204" pitchFamily="34" charset="-122"/>
              </a:rPr>
              <a:t>http://karpathy.github.io/2015/05/21/rnn-effectiveness/</a:t>
            </a:r>
            <a:endParaRPr lang="en-US" altLang="zh-CN" sz="1000" dirty="0">
              <a:latin typeface="微软雅黑" panose="020B0503020204020204" pitchFamily="34" charset="-122"/>
              <a:ea typeface="微软雅黑" panose="020B0503020204020204" pitchFamily="34" charset="-122"/>
            </a:endParaRPr>
          </a:p>
          <a:p>
            <a:pPr algn="l">
              <a:lnSpc>
                <a:spcPct val="150000"/>
              </a:lnSpc>
            </a:pPr>
            <a:endParaRPr lang="zh-CN" altLang="en-US" sz="10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8.2 </a:t>
            </a:r>
            <a:r>
              <a:rPr lang="zh-CN" altLang="en-US" sz="2800" b="1" dirty="0">
                <a:solidFill>
                  <a:srgbClr val="000000"/>
                </a:solidFill>
                <a:latin typeface="微软雅黑" panose="020B0503020204020204" pitchFamily="34" charset="-122"/>
                <a:ea typeface="微软雅黑" panose="020B0503020204020204" pitchFamily="34" charset="-122"/>
              </a:rPr>
              <a:t>循环神经网络（</a:t>
            </a:r>
            <a:r>
              <a:rPr lang="en-US" altLang="zh-CN" sz="2800" b="1" dirty="0">
                <a:solidFill>
                  <a:srgbClr val="000000"/>
                </a:solidFill>
                <a:latin typeface="微软雅黑" panose="020B0503020204020204" pitchFamily="34" charset="-122"/>
                <a:ea typeface="微软雅黑" panose="020B0503020204020204" pitchFamily="34" charset="-122"/>
              </a:rPr>
              <a:t>RNN</a:t>
            </a:r>
            <a:r>
              <a:rPr lang="zh-CN" altLang="en-US" sz="2800" b="1" dirty="0">
                <a:solidFill>
                  <a:srgbClr val="000000"/>
                </a:solidFill>
                <a:latin typeface="微软雅黑" panose="020B0503020204020204" pitchFamily="34" charset="-122"/>
                <a:ea typeface="微软雅黑" panose="020B0503020204020204" pitchFamily="34" charset="-122"/>
              </a:rPr>
              <a:t>）</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3" name="AutoShape 2" descr="[公式]"/>
          <p:cNvSpPr>
            <a:spLocks noChangeAspect="1" noChangeArrowheads="1"/>
          </p:cNvSpPr>
          <p:nvPr/>
        </p:nvSpPr>
        <p:spPr bwMode="auto">
          <a:xfrm>
            <a:off x="57404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6" name="文本框 15"/>
          <p:cNvSpPr txBox="1"/>
          <p:nvPr/>
        </p:nvSpPr>
        <p:spPr>
          <a:xfrm>
            <a:off x="110168" y="719930"/>
            <a:ext cx="3156633" cy="662554"/>
          </a:xfrm>
          <a:prstGeom prst="rect">
            <a:avLst/>
          </a:prstGeom>
          <a:noFill/>
        </p:spPr>
        <p:txBody>
          <a:bodyPr wrap="none" rtlCol="0">
            <a:spAutoFit/>
          </a:bodyPr>
          <a:lstStyle/>
          <a:p>
            <a:pPr algn="l">
              <a:lnSpc>
                <a:spcPct val="150000"/>
              </a:lnSpc>
            </a:pPr>
            <a:r>
              <a:rPr lang="en-US" altLang="zh-CN" sz="2800" dirty="0">
                <a:latin typeface="微软雅黑" panose="020B0503020204020204" pitchFamily="34" charset="-122"/>
                <a:ea typeface="微软雅黑" panose="020B0503020204020204" pitchFamily="34" charset="-122"/>
              </a:rPr>
              <a:t>RNN</a:t>
            </a:r>
            <a:r>
              <a:rPr lang="zh-CN" altLang="en-US" sz="2800" dirty="0">
                <a:latin typeface="微软雅黑" panose="020B0503020204020204" pitchFamily="34" charset="-122"/>
                <a:ea typeface="微软雅黑" panose="020B0503020204020204" pitchFamily="34" charset="-122"/>
              </a:rPr>
              <a:t>模型应用举例</a:t>
            </a:r>
            <a:endParaRPr lang="zh-CN" altLang="en-US" sz="28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65330" y="1460656"/>
            <a:ext cx="8350140" cy="4795406"/>
          </a:xfrm>
          <a:prstGeom prst="rect">
            <a:avLst/>
          </a:prstGeom>
        </p:spPr>
      </p:pic>
      <p:sp>
        <p:nvSpPr>
          <p:cNvPr id="4" name="文本框 3"/>
          <p:cNvSpPr txBox="1"/>
          <p:nvPr/>
        </p:nvSpPr>
        <p:spPr>
          <a:xfrm>
            <a:off x="244499" y="6334234"/>
            <a:ext cx="11947501" cy="323165"/>
          </a:xfrm>
          <a:prstGeom prst="rect">
            <a:avLst/>
          </a:prstGeom>
          <a:noFill/>
        </p:spPr>
        <p:txBody>
          <a:bodyPr wrap="none" rtlCol="0">
            <a:spAutoFit/>
          </a:bodyPr>
          <a:lstStyle/>
          <a:p>
            <a:pPr>
              <a:lnSpc>
                <a:spcPct val="150000"/>
              </a:lnSpc>
            </a:pPr>
            <a:r>
              <a:rPr lang="en-US" altLang="zh-CN" sz="1000" dirty="0" err="1">
                <a:latin typeface="微软雅黑" panose="020B0503020204020204" pitchFamily="34" charset="-122"/>
                <a:ea typeface="微软雅黑" panose="020B0503020204020204" pitchFamily="34" charset="-122"/>
              </a:rPr>
              <a:t>Karpathy</a:t>
            </a:r>
            <a:r>
              <a:rPr lang="en-US" altLang="zh-CN" sz="1000" dirty="0">
                <a:latin typeface="微软雅黑" panose="020B0503020204020204" pitchFamily="34" charset="-122"/>
                <a:ea typeface="微软雅黑" panose="020B0503020204020204" pitchFamily="34" charset="-122"/>
              </a:rPr>
              <a:t> A, </a:t>
            </a:r>
            <a:r>
              <a:rPr lang="en-US" altLang="zh-CN" sz="1000" dirty="0" err="1">
                <a:latin typeface="微软雅黑" panose="020B0503020204020204" pitchFamily="34" charset="-122"/>
                <a:ea typeface="微软雅黑" panose="020B0503020204020204" pitchFamily="34" charset="-122"/>
              </a:rPr>
              <a:t>Fei-Fei</a:t>
            </a:r>
            <a:r>
              <a:rPr lang="en-US" altLang="zh-CN" sz="1000" dirty="0">
                <a:latin typeface="微软雅黑" panose="020B0503020204020204" pitchFamily="34" charset="-122"/>
                <a:ea typeface="微软雅黑" panose="020B0503020204020204" pitchFamily="34" charset="-122"/>
              </a:rPr>
              <a:t> L. Deep visual-semantic alignments for generating image descriptions[C]//Proceedings of the IEEE conference on computer vision and pattern recognition. 2015: 3128-3137.</a:t>
            </a:r>
            <a:endParaRPr lang="zh-CN" altLang="en-US" sz="1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8.2 </a:t>
            </a:r>
            <a:r>
              <a:rPr lang="zh-CN" altLang="en-US" sz="2800" b="1" dirty="0">
                <a:solidFill>
                  <a:srgbClr val="000000"/>
                </a:solidFill>
                <a:latin typeface="微软雅黑" panose="020B0503020204020204" pitchFamily="34" charset="-122"/>
                <a:ea typeface="微软雅黑" panose="020B0503020204020204" pitchFamily="34" charset="-122"/>
              </a:rPr>
              <a:t>循环神经网络（</a:t>
            </a:r>
            <a:r>
              <a:rPr lang="en-US" altLang="zh-CN" sz="2800" b="1" dirty="0">
                <a:solidFill>
                  <a:srgbClr val="000000"/>
                </a:solidFill>
                <a:latin typeface="微软雅黑" panose="020B0503020204020204" pitchFamily="34" charset="-122"/>
                <a:ea typeface="微软雅黑" panose="020B0503020204020204" pitchFamily="34" charset="-122"/>
              </a:rPr>
              <a:t>RNN</a:t>
            </a:r>
            <a:r>
              <a:rPr lang="zh-CN" altLang="en-US" sz="2800" b="1" dirty="0">
                <a:solidFill>
                  <a:srgbClr val="000000"/>
                </a:solidFill>
                <a:latin typeface="微软雅黑" panose="020B0503020204020204" pitchFamily="34" charset="-122"/>
                <a:ea typeface="微软雅黑" panose="020B0503020204020204" pitchFamily="34" charset="-122"/>
              </a:rPr>
              <a:t>）</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3" name="AutoShape 2" descr="[公式]"/>
          <p:cNvSpPr>
            <a:spLocks noChangeAspect="1" noChangeArrowheads="1"/>
          </p:cNvSpPr>
          <p:nvPr/>
        </p:nvSpPr>
        <p:spPr bwMode="auto">
          <a:xfrm>
            <a:off x="57404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文本框 4"/>
          <p:cNvSpPr txBox="1"/>
          <p:nvPr/>
        </p:nvSpPr>
        <p:spPr>
          <a:xfrm>
            <a:off x="110168" y="719930"/>
            <a:ext cx="5935032" cy="662554"/>
          </a:xfrm>
          <a:prstGeom prst="rect">
            <a:avLst/>
          </a:prstGeom>
          <a:noFill/>
        </p:spPr>
        <p:txBody>
          <a:bodyPr wrap="square" rtlCol="0">
            <a:spAutoFit/>
          </a:bodyPr>
          <a:lstStyle/>
          <a:p>
            <a:pPr algn="l">
              <a:lnSpc>
                <a:spcPct val="150000"/>
              </a:lnSpc>
            </a:pPr>
            <a:r>
              <a:rPr lang="en-US" altLang="zh-CN" sz="2800" dirty="0">
                <a:latin typeface="微软雅黑" panose="020B0503020204020204" pitchFamily="34" charset="-122"/>
                <a:ea typeface="微软雅黑" panose="020B0503020204020204" pitchFamily="34" charset="-122"/>
              </a:rPr>
              <a:t>RNN</a:t>
            </a:r>
            <a:r>
              <a:rPr lang="zh-CN" altLang="en-US" sz="2800" dirty="0">
                <a:latin typeface="微软雅黑" panose="020B0503020204020204" pitchFamily="34" charset="-122"/>
                <a:ea typeface="微软雅黑" panose="020B0503020204020204" pitchFamily="34" charset="-122"/>
              </a:rPr>
              <a:t>模型应用举例</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行为识别</a:t>
            </a:r>
            <a:endParaRPr lang="zh-CN" altLang="en-US" sz="2800" dirty="0">
              <a:latin typeface="微软雅黑" panose="020B0503020204020204" pitchFamily="34" charset="-122"/>
              <a:ea typeface="微软雅黑" panose="020B0503020204020204" pitchFamily="34" charset="-122"/>
            </a:endParaRPr>
          </a:p>
        </p:txBody>
      </p:sp>
      <p:sp>
        <p:nvSpPr>
          <p:cNvPr id="8" name="Rectangle 3"/>
          <p:cNvSpPr txBox="1">
            <a:spLocks noChangeArrowheads="1"/>
          </p:cNvSpPr>
          <p:nvPr/>
        </p:nvSpPr>
        <p:spPr bwMode="auto">
          <a:xfrm>
            <a:off x="259398" y="1607185"/>
            <a:ext cx="9759950" cy="150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eaLnBrk="1" hangingPunct="1">
              <a:buClr>
                <a:schemeClr val="accent1"/>
              </a:buClr>
              <a:buSzPct val="50000"/>
              <a:buFont typeface="Wingdings" panose="05000000000000000000" pitchFamily="2" charset="2"/>
              <a:buChar char="n"/>
              <a:defRPr/>
            </a:pPr>
            <a:r>
              <a:rPr lang="en-US" altLang="zh-CN" b="1" kern="0" dirty="0">
                <a:latin typeface="Times New Roman" panose="02020603050405020304" pitchFamily="18" charset="0"/>
                <a:ea typeface="隶书" panose="02010509060101010101" pitchFamily="49" charset="-122"/>
                <a:cs typeface="Times New Roman" panose="02020603050405020304" pitchFamily="18" charset="0"/>
              </a:rPr>
              <a:t>Frame level</a:t>
            </a:r>
            <a:endParaRPr lang="en-US" altLang="zh-CN" b="1" kern="0" dirty="0">
              <a:latin typeface="Times New Roman" panose="02020603050405020304" pitchFamily="18" charset="0"/>
              <a:ea typeface="隶书" panose="02010509060101010101" pitchFamily="49" charset="-122"/>
              <a:cs typeface="Times New Roman" panose="02020603050405020304" pitchFamily="18" charset="0"/>
            </a:endParaRPr>
          </a:p>
          <a:p>
            <a:pPr eaLnBrk="1" hangingPunct="1">
              <a:buClr>
                <a:schemeClr val="accent1"/>
              </a:buClr>
              <a:buSzPct val="50000"/>
              <a:buFont typeface="Wingdings" panose="05000000000000000000" pitchFamily="2" charset="2"/>
              <a:buChar char="n"/>
              <a:defRPr/>
            </a:pPr>
            <a:endParaRPr lang="en-US" altLang="zh-CN" b="1" kern="0" dirty="0">
              <a:latin typeface="Times New Roman" panose="02020603050405020304" pitchFamily="18" charset="0"/>
              <a:ea typeface="隶书" panose="02010509060101010101" pitchFamily="49" charset="-122"/>
              <a:cs typeface="Times New Roman" panose="02020603050405020304" pitchFamily="18" charset="0"/>
            </a:endParaRPr>
          </a:p>
          <a:p>
            <a:pPr eaLnBrk="1" hangingPunct="1">
              <a:buClr>
                <a:schemeClr val="accent1"/>
              </a:buClr>
              <a:buSzPct val="50000"/>
              <a:buFont typeface="Wingdings" panose="05000000000000000000" pitchFamily="2" charset="2"/>
              <a:buChar char="n"/>
              <a:defRPr/>
            </a:pPr>
            <a:endParaRPr lang="en-US" altLang="zh-CN" b="1" kern="0" dirty="0">
              <a:latin typeface="Times New Roman" panose="02020603050405020304" pitchFamily="18" charset="0"/>
              <a:ea typeface="隶书" panose="02010509060101010101" pitchFamily="49" charset="-122"/>
              <a:cs typeface="Times New Roman" panose="02020603050405020304" pitchFamily="18" charset="0"/>
            </a:endParaRPr>
          </a:p>
          <a:p>
            <a:pPr eaLnBrk="1" hangingPunct="1">
              <a:buClr>
                <a:schemeClr val="accent1"/>
              </a:buClr>
              <a:buSzPct val="50000"/>
              <a:buFont typeface="Wingdings" panose="05000000000000000000" pitchFamily="2" charset="2"/>
              <a:buChar char="n"/>
              <a:defRPr/>
            </a:pPr>
            <a:endParaRPr lang="en-US" altLang="zh-CN" b="1" kern="0" dirty="0">
              <a:latin typeface="Times New Roman" panose="02020603050405020304" pitchFamily="18" charset="0"/>
              <a:ea typeface="隶书" panose="02010509060101010101" pitchFamily="49" charset="-122"/>
              <a:cs typeface="Times New Roman" panose="02020603050405020304" pitchFamily="18" charset="0"/>
            </a:endParaRPr>
          </a:p>
          <a:p>
            <a:pPr eaLnBrk="1" hangingPunct="1">
              <a:buClr>
                <a:schemeClr val="accent1"/>
              </a:buClr>
              <a:buSzPct val="50000"/>
              <a:buFont typeface="Wingdings" panose="05000000000000000000" pitchFamily="2" charset="2"/>
              <a:buChar char="n"/>
              <a:defRPr/>
            </a:pPr>
            <a:r>
              <a:rPr lang="en-US" altLang="zh-CN" b="1" kern="0" dirty="0">
                <a:latin typeface="Times New Roman" panose="02020603050405020304" pitchFamily="18" charset="0"/>
                <a:ea typeface="隶书" panose="02010509060101010101" pitchFamily="49" charset="-122"/>
                <a:cs typeface="Times New Roman" panose="02020603050405020304" pitchFamily="18" charset="0"/>
              </a:rPr>
              <a:t>Video level</a:t>
            </a:r>
            <a:endParaRPr lang="en-US" altLang="zh-CN" b="1" kern="0" dirty="0">
              <a:latin typeface="Times New Roman" panose="02020603050405020304" pitchFamily="18" charset="0"/>
              <a:ea typeface="隶书" panose="02010509060101010101" pitchFamily="49" charset="-122"/>
              <a:cs typeface="Times New Roman" panose="02020603050405020304" pitchFamily="18" charset="0"/>
            </a:endParaRPr>
          </a:p>
          <a:p>
            <a:pPr marL="457200" lvl="1" indent="0" eaLnBrk="1" hangingPunct="1">
              <a:lnSpc>
                <a:spcPct val="120000"/>
              </a:lnSpc>
              <a:buFontTx/>
              <a:buNone/>
              <a:defRPr/>
            </a:pPr>
            <a:endParaRPr lang="en-US" altLang="zh-CN" sz="2600" kern="0" dirty="0">
              <a:latin typeface="隶书" panose="02010509060101010101" pitchFamily="49" charset="-122"/>
              <a:ea typeface="隶书" panose="02010509060101010101" pitchFamily="49" charset="-122"/>
            </a:endParaRPr>
          </a:p>
          <a:p>
            <a:pPr lvl="1" eaLnBrk="1" hangingPunct="1">
              <a:buClr>
                <a:schemeClr val="accent1"/>
              </a:buClr>
              <a:buSzPct val="50000"/>
              <a:buFont typeface="Wingdings" panose="05000000000000000000" pitchFamily="2" charset="2"/>
              <a:buChar char="n"/>
              <a:defRPr/>
            </a:pPr>
            <a:endParaRPr lang="zh-CN" altLang="en-US" sz="2600" kern="0" dirty="0">
              <a:latin typeface="隶书" panose="02010509060101010101" pitchFamily="49" charset="-122"/>
              <a:ea typeface="隶书" panose="02010509060101010101" pitchFamily="49" charset="-122"/>
            </a:endParaRPr>
          </a:p>
        </p:txBody>
      </p:sp>
      <p:grpSp>
        <p:nvGrpSpPr>
          <p:cNvPr id="9" name="组合 8"/>
          <p:cNvGrpSpPr/>
          <p:nvPr/>
        </p:nvGrpSpPr>
        <p:grpSpPr bwMode="auto">
          <a:xfrm>
            <a:off x="764223" y="2359660"/>
            <a:ext cx="6913562" cy="1360488"/>
            <a:chOff x="684730" y="2165251"/>
            <a:chExt cx="6913675" cy="1360223"/>
          </a:xfrm>
        </p:grpSpPr>
        <p:pic>
          <p:nvPicPr>
            <p:cNvPr id="10"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4730" y="2173697"/>
              <a:ext cx="1512168" cy="1351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2447" y="2165251"/>
              <a:ext cx="1440160" cy="1346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2" name="对象 40"/>
            <p:cNvGraphicFramePr>
              <a:graphicFrameLocks noChangeAspect="1"/>
            </p:cNvGraphicFramePr>
            <p:nvPr/>
          </p:nvGraphicFramePr>
          <p:xfrm>
            <a:off x="2339752" y="2439777"/>
            <a:ext cx="1513505" cy="955898"/>
          </p:xfrm>
          <a:graphic>
            <a:graphicData uri="http://schemas.openxmlformats.org/presentationml/2006/ole">
              <mc:AlternateContent xmlns:mc="http://schemas.openxmlformats.org/markup-compatibility/2006">
                <mc:Choice xmlns:v="urn:schemas-microsoft-com:vml" Requires="v">
                  <p:oleObj spid="_x0000_s6247" name="Equation" r:id="rId3" imgW="723900" imgH="457200" progId="Equation.DSMT4">
                    <p:embed/>
                  </p:oleObj>
                </mc:Choice>
                <mc:Fallback>
                  <p:oleObj name="Equation" r:id="rId3" imgW="723900" imgH="457200" progId="Equation.DSMT4">
                    <p:embed/>
                    <p:pic>
                      <p:nvPicPr>
                        <p:cNvPr id="0" name="对象 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752" y="2439777"/>
                          <a:ext cx="1513505" cy="95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对象 41"/>
            <p:cNvGraphicFramePr>
              <a:graphicFrameLocks noChangeAspect="1"/>
            </p:cNvGraphicFramePr>
            <p:nvPr/>
          </p:nvGraphicFramePr>
          <p:xfrm>
            <a:off x="5796391" y="2417027"/>
            <a:ext cx="1802014" cy="1001398"/>
          </p:xfrm>
          <a:graphic>
            <a:graphicData uri="http://schemas.openxmlformats.org/presentationml/2006/ole">
              <mc:AlternateContent xmlns:mc="http://schemas.openxmlformats.org/markup-compatibility/2006">
                <mc:Choice xmlns:v="urn:schemas-microsoft-com:vml" Requires="v">
                  <p:oleObj spid="_x0000_s6248" name="Equation" r:id="rId5" imgW="800100" imgH="457200" progId="Equation.DSMT4">
                    <p:embed/>
                  </p:oleObj>
                </mc:Choice>
                <mc:Fallback>
                  <p:oleObj name="Equation" r:id="rId5" imgW="800100" imgH="457200" progId="Equation.DSMT4">
                    <p:embed/>
                    <p:pic>
                      <p:nvPicPr>
                        <p:cNvPr id="0" name="对象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6391" y="2417027"/>
                          <a:ext cx="1802014" cy="1001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4" name="组合 13"/>
          <p:cNvGrpSpPr/>
          <p:nvPr/>
        </p:nvGrpSpPr>
        <p:grpSpPr bwMode="auto">
          <a:xfrm>
            <a:off x="295910" y="4991735"/>
            <a:ext cx="8750300" cy="1357313"/>
            <a:chOff x="215907" y="4797152"/>
            <a:chExt cx="8749918" cy="1357063"/>
          </a:xfrm>
        </p:grpSpPr>
        <p:grpSp>
          <p:nvGrpSpPr>
            <p:cNvPr id="15" name="组合 18"/>
            <p:cNvGrpSpPr/>
            <p:nvPr/>
          </p:nvGrpSpPr>
          <p:grpSpPr bwMode="auto">
            <a:xfrm>
              <a:off x="215907" y="4797152"/>
              <a:ext cx="7057946" cy="1357063"/>
              <a:chOff x="538390" y="1898018"/>
              <a:chExt cx="7057946" cy="1357063"/>
            </a:xfrm>
          </p:grpSpPr>
          <p:pic>
            <p:nvPicPr>
              <p:cNvPr id="1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39752" y="1898018"/>
                <a:ext cx="1512168" cy="1351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390" y="1903304"/>
                <a:ext cx="1440160" cy="1346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9" name="直接箭头连接符 18"/>
              <p:cNvCxnSpPr>
                <a:stCxn id="18" idx="3"/>
                <a:endCxn id="17" idx="1"/>
              </p:cNvCxnSpPr>
              <p:nvPr/>
            </p:nvCxnSpPr>
            <p:spPr>
              <a:xfrm flipV="1">
                <a:off x="1978190" y="2574168"/>
                <a:ext cx="361934" cy="317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0"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4168" y="1903304"/>
                <a:ext cx="1512168" cy="1351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2806" y="1908590"/>
                <a:ext cx="1440160" cy="1346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2" name="直接箭头连接符 21"/>
              <p:cNvCxnSpPr>
                <a:stCxn id="21" idx="3"/>
                <a:endCxn id="20" idx="1"/>
              </p:cNvCxnSpPr>
              <p:nvPr/>
            </p:nvCxnSpPr>
            <p:spPr>
              <a:xfrm flipV="1">
                <a:off x="5722939" y="2578931"/>
                <a:ext cx="360347" cy="317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3887869" y="2591628"/>
                <a:ext cx="360347" cy="317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aphicFrame>
          <p:nvGraphicFramePr>
            <p:cNvPr id="16" name="对象 56"/>
            <p:cNvGraphicFramePr>
              <a:graphicFrameLocks noChangeAspect="1"/>
            </p:cNvGraphicFramePr>
            <p:nvPr/>
          </p:nvGraphicFramePr>
          <p:xfrm>
            <a:off x="7452320" y="5015571"/>
            <a:ext cx="1513505" cy="955898"/>
          </p:xfrm>
          <a:graphic>
            <a:graphicData uri="http://schemas.openxmlformats.org/presentationml/2006/ole">
              <mc:AlternateContent xmlns:mc="http://schemas.openxmlformats.org/markup-compatibility/2006">
                <mc:Choice xmlns:v="urn:schemas-microsoft-com:vml" Requires="v">
                  <p:oleObj spid="_x0000_s6249" name="Equation" r:id="rId7" imgW="723900" imgH="457200" progId="Equation.DSMT4">
                    <p:embed/>
                  </p:oleObj>
                </mc:Choice>
                <mc:Fallback>
                  <p:oleObj name="Equation" r:id="rId7" imgW="723900" imgH="457200" progId="Equation.DSMT4">
                    <p:embed/>
                    <p:pic>
                      <p:nvPicPr>
                        <p:cNvPr id="0" name="对象 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2320" y="5015571"/>
                          <a:ext cx="1513505" cy="95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inVertical)">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8.2 </a:t>
            </a:r>
            <a:r>
              <a:rPr lang="zh-CN" altLang="en-US" sz="2800" b="1" dirty="0">
                <a:solidFill>
                  <a:srgbClr val="000000"/>
                </a:solidFill>
                <a:latin typeface="微软雅黑" panose="020B0503020204020204" pitchFamily="34" charset="-122"/>
                <a:ea typeface="微软雅黑" panose="020B0503020204020204" pitchFamily="34" charset="-122"/>
              </a:rPr>
              <a:t>循环神经网络（</a:t>
            </a:r>
            <a:r>
              <a:rPr lang="en-US" altLang="zh-CN" sz="2800" b="1" dirty="0">
                <a:solidFill>
                  <a:srgbClr val="000000"/>
                </a:solidFill>
                <a:latin typeface="微软雅黑" panose="020B0503020204020204" pitchFamily="34" charset="-122"/>
                <a:ea typeface="微软雅黑" panose="020B0503020204020204" pitchFamily="34" charset="-122"/>
              </a:rPr>
              <a:t>RNN</a:t>
            </a:r>
            <a:r>
              <a:rPr lang="zh-CN" altLang="en-US" sz="2800" b="1" dirty="0">
                <a:solidFill>
                  <a:srgbClr val="000000"/>
                </a:solidFill>
                <a:latin typeface="微软雅黑" panose="020B0503020204020204" pitchFamily="34" charset="-122"/>
                <a:ea typeface="微软雅黑" panose="020B0503020204020204" pitchFamily="34" charset="-122"/>
              </a:rPr>
              <a:t>）</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3" name="AutoShape 2" descr="[公式]"/>
          <p:cNvSpPr>
            <a:spLocks noChangeAspect="1" noChangeArrowheads="1"/>
          </p:cNvSpPr>
          <p:nvPr/>
        </p:nvSpPr>
        <p:spPr bwMode="auto">
          <a:xfrm>
            <a:off x="57404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aphicFrame>
        <p:nvGraphicFramePr>
          <p:cNvPr id="57" name="对象 18"/>
          <p:cNvGraphicFramePr>
            <a:graphicFrameLocks noChangeAspect="1"/>
          </p:cNvGraphicFramePr>
          <p:nvPr/>
        </p:nvGraphicFramePr>
        <p:xfrm>
          <a:off x="1820546" y="1204278"/>
          <a:ext cx="3209925" cy="1079500"/>
        </p:xfrm>
        <a:graphic>
          <a:graphicData uri="http://schemas.openxmlformats.org/presentationml/2006/ole">
            <mc:AlternateContent xmlns:mc="http://schemas.openxmlformats.org/markup-compatibility/2006">
              <mc:Choice xmlns:v="urn:schemas-microsoft-com:vml" Requires="v">
                <p:oleObj spid="_x0000_s3213" name="Equation" r:id="rId1" imgW="1358900" imgH="457200" progId="Equation.DSMT4">
                  <p:embed/>
                </p:oleObj>
              </mc:Choice>
              <mc:Fallback>
                <p:oleObj name="Equation" r:id="rId1" imgW="1358900" imgH="457200" progId="Equation.DSMT4">
                  <p:embed/>
                  <p:pic>
                    <p:nvPicPr>
                      <p:cNvPr id="0" name="对象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0546" y="1204278"/>
                        <a:ext cx="3209925"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8" name="组合 57"/>
          <p:cNvGrpSpPr/>
          <p:nvPr/>
        </p:nvGrpSpPr>
        <p:grpSpPr bwMode="auto">
          <a:xfrm>
            <a:off x="7279959" y="2701291"/>
            <a:ext cx="2084387" cy="1338263"/>
            <a:chOff x="5710626" y="2838194"/>
            <a:chExt cx="2083732" cy="1338110"/>
          </a:xfrm>
        </p:grpSpPr>
        <p:cxnSp>
          <p:nvCxnSpPr>
            <p:cNvPr id="59" name="直接箭头连接符 58"/>
            <p:cNvCxnSpPr/>
            <p:nvPr/>
          </p:nvCxnSpPr>
          <p:spPr>
            <a:xfrm flipV="1">
              <a:off x="5882022" y="3742966"/>
              <a:ext cx="0" cy="43333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flipV="1">
              <a:off x="7583287" y="3742966"/>
              <a:ext cx="0" cy="43333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61" name="组合 25"/>
            <p:cNvGrpSpPr/>
            <p:nvPr/>
          </p:nvGrpSpPr>
          <p:grpSpPr bwMode="auto">
            <a:xfrm>
              <a:off x="5710626" y="2846069"/>
              <a:ext cx="396044" cy="896767"/>
              <a:chOff x="4716016" y="5504015"/>
              <a:chExt cx="396044" cy="896767"/>
            </a:xfrm>
          </p:grpSpPr>
          <p:sp>
            <p:nvSpPr>
              <p:cNvPr id="65" name="矩形 64"/>
              <p:cNvSpPr/>
              <p:nvPr/>
            </p:nvSpPr>
            <p:spPr>
              <a:xfrm>
                <a:off x="4716016" y="5516776"/>
                <a:ext cx="379293" cy="884135"/>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6" name="TextBox 27"/>
              <p:cNvSpPr txBox="1">
                <a:spLocks noChangeArrowheads="1"/>
              </p:cNvSpPr>
              <p:nvPr/>
            </p:nvSpPr>
            <p:spPr bwMode="auto">
              <a:xfrm>
                <a:off x="4716016" y="5504015"/>
                <a:ext cx="39604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a:t>1</a:t>
                </a:r>
                <a:endParaRPr lang="en-US" altLang="zh-CN" sz="2400" b="1"/>
              </a:p>
              <a:p>
                <a:r>
                  <a:rPr lang="en-US" altLang="zh-CN" sz="2400" b="1"/>
                  <a:t>0</a:t>
                </a:r>
                <a:endParaRPr lang="zh-CN" altLang="en-US" sz="2400" b="1"/>
              </a:p>
            </p:txBody>
          </p:sp>
        </p:grpSp>
        <p:grpSp>
          <p:nvGrpSpPr>
            <p:cNvPr id="62" name="组合 28"/>
            <p:cNvGrpSpPr/>
            <p:nvPr/>
          </p:nvGrpSpPr>
          <p:grpSpPr bwMode="auto">
            <a:xfrm>
              <a:off x="7398314" y="2838194"/>
              <a:ext cx="396044" cy="896767"/>
              <a:chOff x="4716016" y="5504015"/>
              <a:chExt cx="396044" cy="896767"/>
            </a:xfrm>
          </p:grpSpPr>
          <p:sp>
            <p:nvSpPr>
              <p:cNvPr id="63" name="矩形 62"/>
              <p:cNvSpPr/>
              <p:nvPr/>
            </p:nvSpPr>
            <p:spPr>
              <a:xfrm>
                <a:off x="4715309" y="5516714"/>
                <a:ext cx="379294" cy="88413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4" name="TextBox 30"/>
              <p:cNvSpPr txBox="1">
                <a:spLocks noChangeArrowheads="1"/>
              </p:cNvSpPr>
              <p:nvPr/>
            </p:nvSpPr>
            <p:spPr bwMode="auto">
              <a:xfrm>
                <a:off x="4716016" y="5504015"/>
                <a:ext cx="39604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a:t>0</a:t>
                </a:r>
                <a:endParaRPr lang="en-US" altLang="zh-CN" sz="2400" b="1"/>
              </a:p>
              <a:p>
                <a:r>
                  <a:rPr lang="en-US" altLang="zh-CN" sz="2400" b="1"/>
                  <a:t>1</a:t>
                </a:r>
                <a:endParaRPr lang="zh-CN" altLang="en-US" sz="2400" b="1"/>
              </a:p>
            </p:txBody>
          </p:sp>
        </p:grpSp>
      </p:grpSp>
      <p:grpSp>
        <p:nvGrpSpPr>
          <p:cNvPr id="67" name="组合 66"/>
          <p:cNvGrpSpPr/>
          <p:nvPr/>
        </p:nvGrpSpPr>
        <p:grpSpPr bwMode="auto">
          <a:xfrm>
            <a:off x="7272021" y="1386840"/>
            <a:ext cx="2060575" cy="1301750"/>
            <a:chOff x="5701625" y="1523352"/>
            <a:chExt cx="2061229" cy="1302710"/>
          </a:xfrm>
        </p:grpSpPr>
        <p:grpSp>
          <p:nvGrpSpPr>
            <p:cNvPr id="68" name="组合 31"/>
            <p:cNvGrpSpPr/>
            <p:nvPr/>
          </p:nvGrpSpPr>
          <p:grpSpPr bwMode="auto">
            <a:xfrm>
              <a:off x="5701625" y="1523352"/>
              <a:ext cx="405045" cy="884004"/>
              <a:chOff x="4716016" y="5516778"/>
              <a:chExt cx="405045" cy="884004"/>
            </a:xfrm>
          </p:grpSpPr>
          <p:sp>
            <p:nvSpPr>
              <p:cNvPr id="74" name="矩形 73"/>
              <p:cNvSpPr/>
              <p:nvPr/>
            </p:nvSpPr>
            <p:spPr>
              <a:xfrm>
                <a:off x="4716016" y="5516778"/>
                <a:ext cx="377945" cy="883300"/>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5" name="TextBox 33"/>
              <p:cNvSpPr txBox="1">
                <a:spLocks noChangeArrowheads="1"/>
              </p:cNvSpPr>
              <p:nvPr/>
            </p:nvSpPr>
            <p:spPr bwMode="auto">
              <a:xfrm>
                <a:off x="4725017" y="5516778"/>
                <a:ext cx="39604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a:t>1</a:t>
                </a:r>
                <a:endParaRPr lang="en-US" altLang="zh-CN" sz="2400" b="1"/>
              </a:p>
              <a:p>
                <a:r>
                  <a:rPr lang="en-US" altLang="zh-CN" sz="2400" b="1"/>
                  <a:t>0</a:t>
                </a:r>
                <a:endParaRPr lang="zh-CN" altLang="en-US" sz="2400" b="1"/>
              </a:p>
            </p:txBody>
          </p:sp>
        </p:grpSp>
        <p:grpSp>
          <p:nvGrpSpPr>
            <p:cNvPr id="69" name="组合 34"/>
            <p:cNvGrpSpPr/>
            <p:nvPr/>
          </p:nvGrpSpPr>
          <p:grpSpPr bwMode="auto">
            <a:xfrm>
              <a:off x="7357913" y="1523352"/>
              <a:ext cx="404941" cy="883300"/>
              <a:chOff x="4716120" y="5516778"/>
              <a:chExt cx="404941" cy="883300"/>
            </a:xfrm>
          </p:grpSpPr>
          <p:sp>
            <p:nvSpPr>
              <p:cNvPr id="72" name="矩形 71"/>
              <p:cNvSpPr/>
              <p:nvPr/>
            </p:nvSpPr>
            <p:spPr>
              <a:xfrm>
                <a:off x="4716121" y="5516778"/>
                <a:ext cx="377944" cy="883301"/>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3" name="TextBox 36"/>
              <p:cNvSpPr txBox="1">
                <a:spLocks noChangeArrowheads="1"/>
              </p:cNvSpPr>
              <p:nvPr/>
            </p:nvSpPr>
            <p:spPr bwMode="auto">
              <a:xfrm>
                <a:off x="4725017" y="5516778"/>
                <a:ext cx="396044" cy="83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a:t>01</a:t>
                </a:r>
                <a:endParaRPr lang="zh-CN" altLang="en-US" sz="2400" b="1"/>
              </a:p>
            </p:txBody>
          </p:sp>
        </p:grpSp>
        <p:cxnSp>
          <p:nvCxnSpPr>
            <p:cNvPr id="70" name="直接箭头连接符 69"/>
            <p:cNvCxnSpPr/>
            <p:nvPr/>
          </p:nvCxnSpPr>
          <p:spPr>
            <a:xfrm flipV="1">
              <a:off x="5892185" y="2392355"/>
              <a:ext cx="0" cy="433707"/>
            </a:xfrm>
            <a:prstGeom prst="straightConnector1">
              <a:avLst/>
            </a:prstGeom>
            <a:ln w="28575">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flipV="1">
              <a:off x="7573882" y="2392355"/>
              <a:ext cx="0" cy="433707"/>
            </a:xfrm>
            <a:prstGeom prst="straightConnector1">
              <a:avLst/>
            </a:prstGeom>
            <a:ln w="28575">
              <a:solidFill>
                <a:srgbClr val="00B0F0"/>
              </a:solidFill>
              <a:tailEnd type="arrow"/>
            </a:ln>
          </p:spPr>
          <p:style>
            <a:lnRef idx="1">
              <a:schemeClr val="accent1"/>
            </a:lnRef>
            <a:fillRef idx="0">
              <a:schemeClr val="accent1"/>
            </a:fillRef>
            <a:effectRef idx="0">
              <a:schemeClr val="accent1"/>
            </a:effectRef>
            <a:fontRef idx="minor">
              <a:schemeClr val="tx1"/>
            </a:fontRef>
          </p:style>
        </p:cxnSp>
      </p:grpSp>
      <p:graphicFrame>
        <p:nvGraphicFramePr>
          <p:cNvPr id="76" name="对象 12"/>
          <p:cNvGraphicFramePr>
            <a:graphicFrameLocks noChangeAspect="1"/>
          </p:cNvGraphicFramePr>
          <p:nvPr/>
        </p:nvGraphicFramePr>
        <p:xfrm>
          <a:off x="1880871" y="2521903"/>
          <a:ext cx="1463675" cy="893762"/>
        </p:xfrm>
        <a:graphic>
          <a:graphicData uri="http://schemas.openxmlformats.org/presentationml/2006/ole">
            <mc:AlternateContent xmlns:mc="http://schemas.openxmlformats.org/markup-compatibility/2006">
              <mc:Choice xmlns:v="urn:schemas-microsoft-com:vml" Requires="v">
                <p:oleObj spid="_x0000_s3214" name="Equation" r:id="rId3" imgW="749300" imgH="457200" progId="Equation.DSMT4">
                  <p:embed/>
                </p:oleObj>
              </mc:Choice>
              <mc:Fallback>
                <p:oleObj name="Equation" r:id="rId3" imgW="749300" imgH="457200" progId="Equation.DSMT4">
                  <p:embed/>
                  <p:pic>
                    <p:nvPicPr>
                      <p:cNvPr id="0" name="对象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0871" y="2521903"/>
                        <a:ext cx="1463675" cy="89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7" name="对象 1"/>
          <p:cNvGraphicFramePr>
            <a:graphicFrameLocks noChangeAspect="1"/>
          </p:cNvGraphicFramePr>
          <p:nvPr/>
        </p:nvGraphicFramePr>
        <p:xfrm>
          <a:off x="1904683" y="3623628"/>
          <a:ext cx="1414462" cy="893762"/>
        </p:xfrm>
        <a:graphic>
          <a:graphicData uri="http://schemas.openxmlformats.org/presentationml/2006/ole">
            <mc:AlternateContent xmlns:mc="http://schemas.openxmlformats.org/markup-compatibility/2006">
              <mc:Choice xmlns:v="urn:schemas-microsoft-com:vml" Requires="v">
                <p:oleObj spid="_x0000_s3215" name="Equation" r:id="rId5" imgW="723900" imgH="457200" progId="Equation.DSMT4">
                  <p:embed/>
                </p:oleObj>
              </mc:Choice>
              <mc:Fallback>
                <p:oleObj name="Equation" r:id="rId5" imgW="723900" imgH="457200" progId="Equation.DSMT4">
                  <p:embed/>
                  <p:pic>
                    <p:nvPicPr>
                      <p:cNvPr id="0" name="对象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4683" y="3623628"/>
                        <a:ext cx="1414462" cy="89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8" name="对象 3"/>
          <p:cNvGraphicFramePr>
            <a:graphicFrameLocks noChangeAspect="1"/>
          </p:cNvGraphicFramePr>
          <p:nvPr/>
        </p:nvGraphicFramePr>
        <p:xfrm>
          <a:off x="1869759" y="4947603"/>
          <a:ext cx="1489075" cy="893762"/>
        </p:xfrm>
        <a:graphic>
          <a:graphicData uri="http://schemas.openxmlformats.org/presentationml/2006/ole">
            <mc:AlternateContent xmlns:mc="http://schemas.openxmlformats.org/markup-compatibility/2006">
              <mc:Choice xmlns:v="urn:schemas-microsoft-com:vml" Requires="v">
                <p:oleObj spid="_x0000_s3216" name="Equation" r:id="rId7" imgW="762000" imgH="457200" progId="Equation.DSMT4">
                  <p:embed/>
                </p:oleObj>
              </mc:Choice>
              <mc:Fallback>
                <p:oleObj name="Equation" r:id="rId7" imgW="762000" imgH="457200" progId="Equation.DSMT4">
                  <p:embed/>
                  <p:pic>
                    <p:nvPicPr>
                      <p:cNvPr id="0" name="对象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69759" y="4947603"/>
                        <a:ext cx="1489075" cy="89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79" name="组合 78"/>
          <p:cNvGrpSpPr/>
          <p:nvPr/>
        </p:nvGrpSpPr>
        <p:grpSpPr bwMode="auto">
          <a:xfrm>
            <a:off x="6870384" y="4110991"/>
            <a:ext cx="2865437" cy="2214563"/>
            <a:chOff x="5301180" y="4247648"/>
            <a:chExt cx="2864703" cy="2215416"/>
          </a:xfrm>
        </p:grpSpPr>
        <p:pic>
          <p:nvPicPr>
            <p:cNvPr id="80"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01180" y="5445224"/>
              <a:ext cx="1214936" cy="1017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1" name="组合 4"/>
            <p:cNvGrpSpPr/>
            <p:nvPr/>
          </p:nvGrpSpPr>
          <p:grpSpPr bwMode="auto">
            <a:xfrm>
              <a:off x="5692624" y="4247648"/>
              <a:ext cx="2473259" cy="2215416"/>
              <a:chOff x="5692624" y="4247648"/>
              <a:chExt cx="2473259" cy="2215416"/>
            </a:xfrm>
          </p:grpSpPr>
          <p:grpSp>
            <p:nvGrpSpPr>
              <p:cNvPr id="82" name="组合 9"/>
              <p:cNvGrpSpPr/>
              <p:nvPr/>
            </p:nvGrpSpPr>
            <p:grpSpPr bwMode="auto">
              <a:xfrm>
                <a:off x="5692624" y="4247648"/>
                <a:ext cx="414046" cy="884214"/>
                <a:chOff x="4716016" y="5516568"/>
                <a:chExt cx="414046" cy="884214"/>
              </a:xfrm>
            </p:grpSpPr>
            <p:sp>
              <p:nvSpPr>
                <p:cNvPr id="87" name="矩形 86"/>
                <p:cNvSpPr/>
                <p:nvPr/>
              </p:nvSpPr>
              <p:spPr>
                <a:xfrm>
                  <a:off x="4716584" y="5516568"/>
                  <a:ext cx="377728" cy="884578"/>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8" name="TextBox 8"/>
                <p:cNvSpPr txBox="1">
                  <a:spLocks noChangeArrowheads="1"/>
                </p:cNvSpPr>
                <p:nvPr/>
              </p:nvSpPr>
              <p:spPr bwMode="auto">
                <a:xfrm>
                  <a:off x="4734018" y="5516568"/>
                  <a:ext cx="39604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a:t>1</a:t>
                  </a:r>
                  <a:endParaRPr lang="en-US" altLang="zh-CN" sz="2400" b="1"/>
                </a:p>
                <a:p>
                  <a:r>
                    <a:rPr lang="en-US" altLang="zh-CN" sz="2400" b="1"/>
                    <a:t>0</a:t>
                  </a:r>
                  <a:endParaRPr lang="zh-CN" altLang="en-US" sz="2400" b="1"/>
                </a:p>
              </p:txBody>
            </p:sp>
          </p:grpSp>
          <p:grpSp>
            <p:nvGrpSpPr>
              <p:cNvPr id="83" name="组合 19"/>
              <p:cNvGrpSpPr/>
              <p:nvPr/>
            </p:nvGrpSpPr>
            <p:grpSpPr bwMode="auto">
              <a:xfrm>
                <a:off x="7398314" y="4247648"/>
                <a:ext cx="414046" cy="884214"/>
                <a:chOff x="4716016" y="5516568"/>
                <a:chExt cx="414046" cy="884214"/>
              </a:xfrm>
            </p:grpSpPr>
            <p:sp>
              <p:nvSpPr>
                <p:cNvPr id="85" name="矩形 84"/>
                <p:cNvSpPr/>
                <p:nvPr/>
              </p:nvSpPr>
              <p:spPr>
                <a:xfrm>
                  <a:off x="4715432" y="5516568"/>
                  <a:ext cx="377728" cy="884578"/>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6" name="TextBox 23"/>
                <p:cNvSpPr txBox="1">
                  <a:spLocks noChangeArrowheads="1"/>
                </p:cNvSpPr>
                <p:nvPr/>
              </p:nvSpPr>
              <p:spPr bwMode="auto">
                <a:xfrm>
                  <a:off x="4734018" y="5516568"/>
                  <a:ext cx="39604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a:t>0</a:t>
                  </a:r>
                  <a:endParaRPr lang="en-US" altLang="zh-CN" sz="2400" b="1"/>
                </a:p>
                <a:p>
                  <a:r>
                    <a:rPr lang="en-US" altLang="zh-CN" sz="2400" b="1"/>
                    <a:t>1</a:t>
                  </a:r>
                  <a:endParaRPr lang="zh-CN" altLang="en-US" sz="2400" b="1"/>
                </a:p>
              </p:txBody>
            </p:sp>
          </p:grpSp>
          <p:pic>
            <p:nvPicPr>
              <p:cNvPr id="84"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87844" y="5445224"/>
                <a:ext cx="1178039" cy="1017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wipe(down)">
                                      <p:cBhvr>
                                        <p:cTn id="7" dur="5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wipe(down)">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wipe(down)">
                                      <p:cBhvr>
                                        <p:cTn id="1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8.2 </a:t>
            </a:r>
            <a:r>
              <a:rPr lang="zh-CN" altLang="en-US" sz="2800" b="1" dirty="0">
                <a:solidFill>
                  <a:srgbClr val="000000"/>
                </a:solidFill>
                <a:latin typeface="微软雅黑" panose="020B0503020204020204" pitchFamily="34" charset="-122"/>
                <a:ea typeface="微软雅黑" panose="020B0503020204020204" pitchFamily="34" charset="-122"/>
              </a:rPr>
              <a:t>循环神经网络（</a:t>
            </a:r>
            <a:r>
              <a:rPr lang="en-US" altLang="zh-CN" sz="2800" b="1" dirty="0">
                <a:solidFill>
                  <a:srgbClr val="000000"/>
                </a:solidFill>
                <a:latin typeface="微软雅黑" panose="020B0503020204020204" pitchFamily="34" charset="-122"/>
                <a:ea typeface="微软雅黑" panose="020B0503020204020204" pitchFamily="34" charset="-122"/>
              </a:rPr>
              <a:t>RNN</a:t>
            </a:r>
            <a:r>
              <a:rPr lang="zh-CN" altLang="en-US" sz="2800" b="1" dirty="0">
                <a:solidFill>
                  <a:srgbClr val="000000"/>
                </a:solidFill>
                <a:latin typeface="微软雅黑" panose="020B0503020204020204" pitchFamily="34" charset="-122"/>
                <a:ea typeface="微软雅黑" panose="020B0503020204020204" pitchFamily="34" charset="-122"/>
              </a:rPr>
              <a:t>）</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3" name="AutoShape 2" descr="[公式]"/>
          <p:cNvSpPr>
            <a:spLocks noChangeAspect="1" noChangeArrowheads="1"/>
          </p:cNvSpPr>
          <p:nvPr/>
        </p:nvSpPr>
        <p:spPr bwMode="auto">
          <a:xfrm>
            <a:off x="57404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aphicFrame>
        <p:nvGraphicFramePr>
          <p:cNvPr id="36" name="对象 18"/>
          <p:cNvGraphicFramePr>
            <a:graphicFrameLocks noChangeAspect="1"/>
          </p:cNvGraphicFramePr>
          <p:nvPr/>
        </p:nvGraphicFramePr>
        <p:xfrm>
          <a:off x="913765" y="1215708"/>
          <a:ext cx="3209925" cy="1079500"/>
        </p:xfrm>
        <a:graphic>
          <a:graphicData uri="http://schemas.openxmlformats.org/presentationml/2006/ole">
            <mc:AlternateContent xmlns:mc="http://schemas.openxmlformats.org/markup-compatibility/2006">
              <mc:Choice xmlns:v="urn:schemas-microsoft-com:vml" Requires="v">
                <p:oleObj spid="_x0000_s8363" name="Equation" r:id="rId1" imgW="1358900" imgH="457200" progId="Equation.DSMT4">
                  <p:embed/>
                </p:oleObj>
              </mc:Choice>
              <mc:Fallback>
                <p:oleObj name="Equation" r:id="rId1" imgW="1358900" imgH="457200" progId="Equation.DSMT4">
                  <p:embed/>
                  <p:pic>
                    <p:nvPicPr>
                      <p:cNvPr id="0" name="对象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765" y="1215708"/>
                        <a:ext cx="3209925"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7" name="组合 36"/>
          <p:cNvGrpSpPr/>
          <p:nvPr/>
        </p:nvGrpSpPr>
        <p:grpSpPr bwMode="auto">
          <a:xfrm>
            <a:off x="6373178" y="2720658"/>
            <a:ext cx="396875" cy="1330325"/>
            <a:chOff x="5710626" y="2846069"/>
            <a:chExt cx="396044" cy="1330235"/>
          </a:xfrm>
        </p:grpSpPr>
        <p:cxnSp>
          <p:nvCxnSpPr>
            <p:cNvPr id="38" name="直接箭头连接符 37"/>
            <p:cNvCxnSpPr/>
            <p:nvPr/>
          </p:nvCxnSpPr>
          <p:spPr>
            <a:xfrm flipV="1">
              <a:off x="5881717" y="3742945"/>
              <a:ext cx="0" cy="433359"/>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39" name="组合 25"/>
            <p:cNvGrpSpPr/>
            <p:nvPr/>
          </p:nvGrpSpPr>
          <p:grpSpPr bwMode="auto">
            <a:xfrm>
              <a:off x="5710626" y="2846069"/>
              <a:ext cx="396044" cy="896767"/>
              <a:chOff x="4716016" y="5504015"/>
              <a:chExt cx="396044" cy="896767"/>
            </a:xfrm>
          </p:grpSpPr>
          <p:sp>
            <p:nvSpPr>
              <p:cNvPr id="40" name="矩形 39"/>
              <p:cNvSpPr/>
              <p:nvPr/>
            </p:nvSpPr>
            <p:spPr>
              <a:xfrm>
                <a:off x="4716016" y="5516714"/>
                <a:ext cx="378618" cy="884177"/>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1" name="TextBox 27"/>
              <p:cNvSpPr txBox="1">
                <a:spLocks noChangeArrowheads="1"/>
              </p:cNvSpPr>
              <p:nvPr/>
            </p:nvSpPr>
            <p:spPr bwMode="auto">
              <a:xfrm>
                <a:off x="4716016" y="5504015"/>
                <a:ext cx="39604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a:t>1</a:t>
                </a:r>
                <a:endParaRPr lang="en-US" altLang="zh-CN" sz="2400" b="1"/>
              </a:p>
              <a:p>
                <a:r>
                  <a:rPr lang="en-US" altLang="zh-CN" sz="2400" b="1"/>
                  <a:t>0</a:t>
                </a:r>
                <a:endParaRPr lang="zh-CN" altLang="en-US" sz="2400" b="1"/>
              </a:p>
            </p:txBody>
          </p:sp>
        </p:grpSp>
      </p:grpSp>
      <p:grpSp>
        <p:nvGrpSpPr>
          <p:cNvPr id="42" name="组合 41"/>
          <p:cNvGrpSpPr/>
          <p:nvPr/>
        </p:nvGrpSpPr>
        <p:grpSpPr bwMode="auto">
          <a:xfrm>
            <a:off x="6365240" y="1398270"/>
            <a:ext cx="2398713" cy="1301750"/>
            <a:chOff x="5701625" y="1523352"/>
            <a:chExt cx="2398767" cy="1302710"/>
          </a:xfrm>
        </p:grpSpPr>
        <p:grpSp>
          <p:nvGrpSpPr>
            <p:cNvPr id="43" name="组合 31"/>
            <p:cNvGrpSpPr/>
            <p:nvPr/>
          </p:nvGrpSpPr>
          <p:grpSpPr bwMode="auto">
            <a:xfrm>
              <a:off x="5701625" y="1523352"/>
              <a:ext cx="405045" cy="884004"/>
              <a:chOff x="4716016" y="5516778"/>
              <a:chExt cx="405045" cy="884004"/>
            </a:xfrm>
          </p:grpSpPr>
          <p:sp>
            <p:nvSpPr>
              <p:cNvPr id="49" name="矩形 48"/>
              <p:cNvSpPr/>
              <p:nvPr/>
            </p:nvSpPr>
            <p:spPr>
              <a:xfrm>
                <a:off x="4716016" y="5516778"/>
                <a:ext cx="377833" cy="883300"/>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0" name="TextBox 33"/>
              <p:cNvSpPr txBox="1">
                <a:spLocks noChangeArrowheads="1"/>
              </p:cNvSpPr>
              <p:nvPr/>
            </p:nvSpPr>
            <p:spPr bwMode="auto">
              <a:xfrm>
                <a:off x="4725017" y="5516778"/>
                <a:ext cx="39604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a:t>1</a:t>
                </a:r>
                <a:endParaRPr lang="en-US" altLang="zh-CN" sz="2400" b="1"/>
              </a:p>
              <a:p>
                <a:r>
                  <a:rPr lang="en-US" altLang="zh-CN" sz="2400" b="1"/>
                  <a:t>0</a:t>
                </a:r>
                <a:endParaRPr lang="zh-CN" altLang="en-US" sz="2400" b="1"/>
              </a:p>
            </p:txBody>
          </p:sp>
        </p:grpSp>
        <p:grpSp>
          <p:nvGrpSpPr>
            <p:cNvPr id="44" name="组合 34"/>
            <p:cNvGrpSpPr/>
            <p:nvPr/>
          </p:nvGrpSpPr>
          <p:grpSpPr bwMode="auto">
            <a:xfrm>
              <a:off x="7301365" y="1523806"/>
              <a:ext cx="799027" cy="883550"/>
              <a:chOff x="4659572" y="5517232"/>
              <a:chExt cx="799027" cy="883550"/>
            </a:xfrm>
          </p:grpSpPr>
          <p:sp>
            <p:nvSpPr>
              <p:cNvPr id="47" name="矩形 46"/>
              <p:cNvSpPr/>
              <p:nvPr/>
            </p:nvSpPr>
            <p:spPr>
              <a:xfrm>
                <a:off x="4717219" y="5516778"/>
                <a:ext cx="525475" cy="883301"/>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8" name="TextBox 36"/>
              <p:cNvSpPr txBox="1">
                <a:spLocks noChangeArrowheads="1"/>
              </p:cNvSpPr>
              <p:nvPr/>
            </p:nvSpPr>
            <p:spPr bwMode="auto">
              <a:xfrm>
                <a:off x="4659572" y="5578333"/>
                <a:ext cx="79902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000" b="1"/>
                  <a:t>0.67</a:t>
                </a:r>
                <a:endParaRPr lang="en-US" altLang="zh-CN" sz="2000" b="1"/>
              </a:p>
              <a:p>
                <a:r>
                  <a:rPr lang="en-US" altLang="zh-CN" sz="2000" b="1"/>
                  <a:t>0.33</a:t>
                </a:r>
                <a:endParaRPr lang="zh-CN" altLang="en-US" sz="2000" b="1"/>
              </a:p>
            </p:txBody>
          </p:sp>
        </p:grpSp>
        <p:cxnSp>
          <p:nvCxnSpPr>
            <p:cNvPr id="45" name="直接箭头连接符 44"/>
            <p:cNvCxnSpPr/>
            <p:nvPr/>
          </p:nvCxnSpPr>
          <p:spPr>
            <a:xfrm flipV="1">
              <a:off x="5892129" y="2392355"/>
              <a:ext cx="0" cy="433707"/>
            </a:xfrm>
            <a:prstGeom prst="straightConnector1">
              <a:avLst/>
            </a:prstGeom>
            <a:ln w="28575">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flipV="1">
              <a:off x="7573330" y="2392355"/>
              <a:ext cx="0" cy="433707"/>
            </a:xfrm>
            <a:prstGeom prst="straightConnector1">
              <a:avLst/>
            </a:prstGeom>
            <a:ln w="28575">
              <a:solidFill>
                <a:srgbClr val="00B0F0"/>
              </a:solidFill>
              <a:tailEnd type="arrow"/>
            </a:ln>
          </p:spPr>
          <p:style>
            <a:lnRef idx="1">
              <a:schemeClr val="accent1"/>
            </a:lnRef>
            <a:fillRef idx="0">
              <a:schemeClr val="accent1"/>
            </a:fillRef>
            <a:effectRef idx="0">
              <a:schemeClr val="accent1"/>
            </a:effectRef>
            <a:fontRef idx="minor">
              <a:schemeClr val="tx1"/>
            </a:fontRef>
          </p:style>
        </p:cxnSp>
      </p:grpSp>
      <p:graphicFrame>
        <p:nvGraphicFramePr>
          <p:cNvPr id="51" name="对象 12"/>
          <p:cNvGraphicFramePr>
            <a:graphicFrameLocks noChangeAspect="1"/>
          </p:cNvGraphicFramePr>
          <p:nvPr/>
        </p:nvGraphicFramePr>
        <p:xfrm>
          <a:off x="974090" y="2533333"/>
          <a:ext cx="1463675" cy="893762"/>
        </p:xfrm>
        <a:graphic>
          <a:graphicData uri="http://schemas.openxmlformats.org/presentationml/2006/ole">
            <mc:AlternateContent xmlns:mc="http://schemas.openxmlformats.org/markup-compatibility/2006">
              <mc:Choice xmlns:v="urn:schemas-microsoft-com:vml" Requires="v">
                <p:oleObj spid="_x0000_s8364" name="Equation" r:id="rId3" imgW="749300" imgH="457200" progId="Equation.DSMT4">
                  <p:embed/>
                </p:oleObj>
              </mc:Choice>
              <mc:Fallback>
                <p:oleObj name="Equation" r:id="rId3" imgW="749300" imgH="457200" progId="Equation.DSMT4">
                  <p:embed/>
                  <p:pic>
                    <p:nvPicPr>
                      <p:cNvPr id="0" name="对象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090" y="2533333"/>
                        <a:ext cx="1463675" cy="89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2" name="对象 1"/>
          <p:cNvGraphicFramePr>
            <a:graphicFrameLocks noChangeAspect="1"/>
          </p:cNvGraphicFramePr>
          <p:nvPr/>
        </p:nvGraphicFramePr>
        <p:xfrm>
          <a:off x="2642553" y="2507933"/>
          <a:ext cx="1414462" cy="893762"/>
        </p:xfrm>
        <a:graphic>
          <a:graphicData uri="http://schemas.openxmlformats.org/presentationml/2006/ole">
            <mc:AlternateContent xmlns:mc="http://schemas.openxmlformats.org/markup-compatibility/2006">
              <mc:Choice xmlns:v="urn:schemas-microsoft-com:vml" Requires="v">
                <p:oleObj spid="_x0000_s8365" name="Equation" r:id="rId5" imgW="723900" imgH="457200" progId="Equation.DSMT4">
                  <p:embed/>
                </p:oleObj>
              </mc:Choice>
              <mc:Fallback>
                <p:oleObj name="Equation" r:id="rId5" imgW="723900" imgH="457200" progId="Equation.DSMT4">
                  <p:embed/>
                  <p:pic>
                    <p:nvPicPr>
                      <p:cNvPr id="0" name="对象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2553" y="2507933"/>
                        <a:ext cx="1414462" cy="89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3" name="对象 3"/>
          <p:cNvGraphicFramePr>
            <a:graphicFrameLocks noChangeAspect="1"/>
          </p:cNvGraphicFramePr>
          <p:nvPr/>
        </p:nvGraphicFramePr>
        <p:xfrm>
          <a:off x="4298315" y="2493645"/>
          <a:ext cx="1489075" cy="893763"/>
        </p:xfrm>
        <a:graphic>
          <a:graphicData uri="http://schemas.openxmlformats.org/presentationml/2006/ole">
            <mc:AlternateContent xmlns:mc="http://schemas.openxmlformats.org/markup-compatibility/2006">
              <mc:Choice xmlns:v="urn:schemas-microsoft-com:vml" Requires="v">
                <p:oleObj spid="_x0000_s8366" name="Equation" r:id="rId7" imgW="762000" imgH="457200" progId="Equation.DSMT4">
                  <p:embed/>
                </p:oleObj>
              </mc:Choice>
              <mc:Fallback>
                <p:oleObj name="Equation" r:id="rId7" imgW="762000" imgH="457200" progId="Equation.DSMT4">
                  <p:embed/>
                  <p:pic>
                    <p:nvPicPr>
                      <p:cNvPr id="0" name="对象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98315" y="2493645"/>
                        <a:ext cx="148907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4" name="组合 53"/>
          <p:cNvGrpSpPr/>
          <p:nvPr/>
        </p:nvGrpSpPr>
        <p:grpSpPr bwMode="auto">
          <a:xfrm>
            <a:off x="5963603" y="4122420"/>
            <a:ext cx="2865437" cy="2214563"/>
            <a:chOff x="5301180" y="4247648"/>
            <a:chExt cx="2864703" cy="2215416"/>
          </a:xfrm>
        </p:grpSpPr>
        <p:pic>
          <p:nvPicPr>
            <p:cNvPr id="55"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01180" y="5445224"/>
              <a:ext cx="1214936" cy="1017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6" name="组合 4"/>
            <p:cNvGrpSpPr/>
            <p:nvPr/>
          </p:nvGrpSpPr>
          <p:grpSpPr bwMode="auto">
            <a:xfrm>
              <a:off x="5692624" y="4247648"/>
              <a:ext cx="2473259" cy="2215416"/>
              <a:chOff x="5692624" y="4247648"/>
              <a:chExt cx="2473259" cy="2215416"/>
            </a:xfrm>
          </p:grpSpPr>
          <p:grpSp>
            <p:nvGrpSpPr>
              <p:cNvPr id="89" name="组合 9"/>
              <p:cNvGrpSpPr/>
              <p:nvPr/>
            </p:nvGrpSpPr>
            <p:grpSpPr bwMode="auto">
              <a:xfrm>
                <a:off x="5692624" y="4247648"/>
                <a:ext cx="414046" cy="884214"/>
                <a:chOff x="4716016" y="5516568"/>
                <a:chExt cx="414046" cy="884214"/>
              </a:xfrm>
            </p:grpSpPr>
            <p:sp>
              <p:nvSpPr>
                <p:cNvPr id="94" name="矩形 93"/>
                <p:cNvSpPr/>
                <p:nvPr/>
              </p:nvSpPr>
              <p:spPr>
                <a:xfrm>
                  <a:off x="4716584" y="5516568"/>
                  <a:ext cx="377728" cy="884578"/>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TextBox 8"/>
                <p:cNvSpPr txBox="1">
                  <a:spLocks noChangeArrowheads="1"/>
                </p:cNvSpPr>
                <p:nvPr/>
              </p:nvSpPr>
              <p:spPr bwMode="auto">
                <a:xfrm>
                  <a:off x="4734018" y="5516568"/>
                  <a:ext cx="39604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a:t>1</a:t>
                  </a:r>
                  <a:endParaRPr lang="en-US" altLang="zh-CN" sz="2400" b="1"/>
                </a:p>
                <a:p>
                  <a:r>
                    <a:rPr lang="en-US" altLang="zh-CN" sz="2400" b="1"/>
                    <a:t>0</a:t>
                  </a:r>
                  <a:endParaRPr lang="zh-CN" altLang="en-US" sz="2400" b="1"/>
                </a:p>
              </p:txBody>
            </p:sp>
          </p:grpSp>
          <p:grpSp>
            <p:nvGrpSpPr>
              <p:cNvPr id="90" name="组合 19"/>
              <p:cNvGrpSpPr/>
              <p:nvPr/>
            </p:nvGrpSpPr>
            <p:grpSpPr bwMode="auto">
              <a:xfrm>
                <a:off x="7398314" y="4247648"/>
                <a:ext cx="414046" cy="884214"/>
                <a:chOff x="4716016" y="5516568"/>
                <a:chExt cx="414046" cy="884214"/>
              </a:xfrm>
            </p:grpSpPr>
            <p:sp>
              <p:nvSpPr>
                <p:cNvPr id="92" name="矩形 91"/>
                <p:cNvSpPr/>
                <p:nvPr/>
              </p:nvSpPr>
              <p:spPr>
                <a:xfrm>
                  <a:off x="4715432" y="5516568"/>
                  <a:ext cx="377728" cy="884578"/>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3" name="TextBox 23"/>
                <p:cNvSpPr txBox="1">
                  <a:spLocks noChangeArrowheads="1"/>
                </p:cNvSpPr>
                <p:nvPr/>
              </p:nvSpPr>
              <p:spPr bwMode="auto">
                <a:xfrm>
                  <a:off x="4734018" y="5516568"/>
                  <a:ext cx="39604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a:t>0</a:t>
                  </a:r>
                  <a:endParaRPr lang="en-US" altLang="zh-CN" sz="2400" b="1"/>
                </a:p>
                <a:p>
                  <a:r>
                    <a:rPr lang="en-US" altLang="zh-CN" sz="2400" b="1"/>
                    <a:t>1</a:t>
                  </a:r>
                  <a:endParaRPr lang="zh-CN" altLang="en-US" sz="2400" b="1"/>
                </a:p>
              </p:txBody>
            </p:sp>
          </p:grpSp>
          <p:pic>
            <p:nvPicPr>
              <p:cNvPr id="91"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87844" y="5445224"/>
                <a:ext cx="1178039" cy="1017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96" name="组合 95"/>
          <p:cNvGrpSpPr/>
          <p:nvPr/>
        </p:nvGrpSpPr>
        <p:grpSpPr bwMode="auto">
          <a:xfrm>
            <a:off x="1221740" y="2712720"/>
            <a:ext cx="7235825" cy="2497138"/>
            <a:chOff x="559412" y="2838194"/>
            <a:chExt cx="7234946" cy="2497893"/>
          </a:xfrm>
        </p:grpSpPr>
        <p:cxnSp>
          <p:nvCxnSpPr>
            <p:cNvPr id="97" name="直接箭头连接符 96"/>
            <p:cNvCxnSpPr/>
            <p:nvPr/>
          </p:nvCxnSpPr>
          <p:spPr>
            <a:xfrm flipV="1">
              <a:off x="7583247" y="3743343"/>
              <a:ext cx="0" cy="433519"/>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98" name="组合 28"/>
            <p:cNvGrpSpPr/>
            <p:nvPr/>
          </p:nvGrpSpPr>
          <p:grpSpPr bwMode="auto">
            <a:xfrm>
              <a:off x="7398314" y="2838194"/>
              <a:ext cx="396044" cy="896767"/>
              <a:chOff x="4716016" y="5504015"/>
              <a:chExt cx="396044" cy="896767"/>
            </a:xfrm>
          </p:grpSpPr>
          <p:sp>
            <p:nvSpPr>
              <p:cNvPr id="101" name="矩形 100"/>
              <p:cNvSpPr/>
              <p:nvPr/>
            </p:nvSpPr>
            <p:spPr>
              <a:xfrm>
                <a:off x="4715233" y="5516719"/>
                <a:ext cx="379367" cy="884505"/>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2" name="TextBox 30"/>
              <p:cNvSpPr txBox="1">
                <a:spLocks noChangeArrowheads="1"/>
              </p:cNvSpPr>
              <p:nvPr/>
            </p:nvSpPr>
            <p:spPr bwMode="auto">
              <a:xfrm>
                <a:off x="4716016" y="5504015"/>
                <a:ext cx="39604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a:t>2</a:t>
                </a:r>
                <a:endParaRPr lang="en-US" altLang="zh-CN" sz="2400" b="1"/>
              </a:p>
              <a:p>
                <a:r>
                  <a:rPr lang="en-US" altLang="zh-CN" sz="2400" b="1"/>
                  <a:t>1</a:t>
                </a:r>
                <a:endParaRPr lang="zh-CN" altLang="en-US" sz="2400" b="1"/>
              </a:p>
            </p:txBody>
          </p:sp>
        </p:grpSp>
        <p:cxnSp>
          <p:nvCxnSpPr>
            <p:cNvPr id="99" name="直接箭头连接符 98"/>
            <p:cNvCxnSpPr/>
            <p:nvPr/>
          </p:nvCxnSpPr>
          <p:spPr>
            <a:xfrm flipV="1">
              <a:off x="6264194" y="3270125"/>
              <a:ext cx="971432" cy="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00" name="对象 41"/>
            <p:cNvGraphicFramePr>
              <a:graphicFrameLocks noChangeAspect="1"/>
            </p:cNvGraphicFramePr>
            <p:nvPr/>
          </p:nvGraphicFramePr>
          <p:xfrm>
            <a:off x="559412" y="4437112"/>
            <a:ext cx="3670815" cy="898975"/>
          </p:xfrm>
          <a:graphic>
            <a:graphicData uri="http://schemas.openxmlformats.org/presentationml/2006/ole">
              <mc:AlternateContent xmlns:mc="http://schemas.openxmlformats.org/markup-compatibility/2006">
                <mc:Choice xmlns:v="urn:schemas-microsoft-com:vml" Requires="v">
                  <p:oleObj spid="_x0000_s8367" name="Equation" r:id="rId11" imgW="1866900" imgH="457200" progId="Equation.DSMT4">
                    <p:embed/>
                  </p:oleObj>
                </mc:Choice>
                <mc:Fallback>
                  <p:oleObj name="Equation" r:id="rId11" imgW="1866900" imgH="457200" progId="Equation.DSMT4">
                    <p:embed/>
                    <p:pic>
                      <p:nvPicPr>
                        <p:cNvPr id="0" name="对象 4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9412" y="4437112"/>
                          <a:ext cx="3670815" cy="8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down)">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down)">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6"/>
                                        </p:tgtEl>
                                        <p:attrNameLst>
                                          <p:attrName>style.visibility</p:attrName>
                                        </p:attrNameLst>
                                      </p:cBhvr>
                                      <p:to>
                                        <p:strVal val="visible"/>
                                      </p:to>
                                    </p:set>
                                    <p:animEffect transition="in" filter="wipe(down)">
                                      <p:cBhvr>
                                        <p:cTn id="17" dur="500"/>
                                        <p:tgtEl>
                                          <p:spTgt spid="9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wipe(down)">
                                      <p:cBhvr>
                                        <p:cTn id="2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目录</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428265" y="1030144"/>
            <a:ext cx="11308466" cy="5486401"/>
          </a:xfrm>
          <a:prstGeom prst="rect">
            <a:avLst/>
          </a:prstGeom>
          <a:noFill/>
        </p:spPr>
        <p:txBody>
          <a:bodyPr wrap="square" rtlCol="0">
            <a:noAutofit/>
          </a:bodyPr>
          <a:lstStyle/>
          <a:p>
            <a:pPr>
              <a:lnSpc>
                <a:spcPct val="150000"/>
              </a:lnSpc>
            </a:pPr>
            <a:r>
              <a:rPr lang="en-US" altLang="zh-CN" sz="3200" dirty="0">
                <a:solidFill>
                  <a:srgbClr val="FF0000"/>
                </a:solidFill>
                <a:latin typeface="微软雅黑" panose="020B0503020204020204" pitchFamily="34" charset="-122"/>
                <a:ea typeface="微软雅黑" panose="020B0503020204020204" pitchFamily="34" charset="-122"/>
              </a:rPr>
              <a:t>8.1 </a:t>
            </a:r>
            <a:r>
              <a:rPr lang="zh-CN" altLang="en-US" sz="3200" dirty="0">
                <a:solidFill>
                  <a:srgbClr val="FF0000"/>
                </a:solidFill>
                <a:latin typeface="微软雅黑" panose="020B0503020204020204" pitchFamily="34" charset="-122"/>
                <a:ea typeface="微软雅黑" panose="020B0503020204020204" pitchFamily="34" charset="-122"/>
              </a:rPr>
              <a:t>网络记忆能力</a:t>
            </a:r>
            <a:endParaRPr lang="en-US" altLang="zh-CN" sz="3200"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3200" dirty="0">
                <a:solidFill>
                  <a:srgbClr val="000000"/>
                </a:solidFill>
                <a:latin typeface="微软雅黑" panose="020B0503020204020204" pitchFamily="34" charset="-122"/>
                <a:ea typeface="微软雅黑" panose="020B0503020204020204" pitchFamily="34" charset="-122"/>
              </a:rPr>
              <a:t>8.2 </a:t>
            </a:r>
            <a:r>
              <a:rPr lang="zh-CN" altLang="en-US" sz="3200" dirty="0">
                <a:solidFill>
                  <a:srgbClr val="000000"/>
                </a:solidFill>
                <a:latin typeface="微软雅黑" panose="020B0503020204020204" pitchFamily="34" charset="-122"/>
                <a:ea typeface="微软雅黑" panose="020B0503020204020204" pitchFamily="34" charset="-122"/>
              </a:rPr>
              <a:t>循环神经网络（</a:t>
            </a:r>
            <a:r>
              <a:rPr lang="en-US" altLang="zh-CN" sz="3200" dirty="0">
                <a:solidFill>
                  <a:srgbClr val="000000"/>
                </a:solidFill>
                <a:latin typeface="微软雅黑" panose="020B0503020204020204" pitchFamily="34" charset="-122"/>
                <a:ea typeface="微软雅黑" panose="020B0503020204020204" pitchFamily="34" charset="-122"/>
              </a:rPr>
              <a:t>Recurrent Neural Network </a:t>
            </a:r>
            <a:r>
              <a:rPr lang="zh-CN" altLang="en-US" sz="3200" dirty="0">
                <a:solidFill>
                  <a:srgbClr val="000000"/>
                </a:solidFill>
                <a:latin typeface="微软雅黑" panose="020B0503020204020204" pitchFamily="34" charset="-122"/>
                <a:ea typeface="微软雅黑" panose="020B0503020204020204" pitchFamily="34" charset="-122"/>
              </a:rPr>
              <a:t>）</a:t>
            </a:r>
            <a:endParaRPr lang="en-US" altLang="zh-CN" sz="3200" dirty="0">
              <a:solidFill>
                <a:srgbClr val="000000"/>
              </a:solidFill>
              <a:latin typeface="微软雅黑" panose="020B0503020204020204" pitchFamily="34" charset="-122"/>
              <a:ea typeface="微软雅黑" panose="020B0503020204020204" pitchFamily="34" charset="-122"/>
            </a:endParaRPr>
          </a:p>
          <a:p>
            <a:pPr>
              <a:lnSpc>
                <a:spcPct val="150000"/>
              </a:lnSpc>
            </a:pPr>
            <a:r>
              <a:rPr lang="en-US" altLang="zh-CN" sz="3200" dirty="0">
                <a:solidFill>
                  <a:srgbClr val="000000"/>
                </a:solidFill>
                <a:latin typeface="微软雅黑" panose="020B0503020204020204" pitchFamily="34" charset="-122"/>
                <a:ea typeface="微软雅黑" panose="020B0503020204020204" pitchFamily="34" charset="-122"/>
              </a:rPr>
              <a:t>8.3 </a:t>
            </a:r>
            <a:r>
              <a:rPr lang="zh-CN" altLang="en-US" sz="3200" dirty="0">
                <a:solidFill>
                  <a:srgbClr val="000000"/>
                </a:solidFill>
                <a:latin typeface="微软雅黑" panose="020B0503020204020204" pitchFamily="34" charset="-122"/>
                <a:ea typeface="微软雅黑" panose="020B0503020204020204" pitchFamily="34" charset="-122"/>
              </a:rPr>
              <a:t>随时间反向传播（</a:t>
            </a:r>
            <a:r>
              <a:rPr lang="en-US" altLang="zh-CN" sz="3200" dirty="0">
                <a:solidFill>
                  <a:srgbClr val="000000"/>
                </a:solidFill>
                <a:latin typeface="微软雅黑" panose="020B0503020204020204" pitchFamily="34" charset="-122"/>
                <a:ea typeface="微软雅黑" panose="020B0503020204020204" pitchFamily="34" charset="-122"/>
              </a:rPr>
              <a:t>BPTT</a:t>
            </a:r>
            <a:r>
              <a:rPr lang="zh-CN" altLang="en-US" sz="3200" dirty="0">
                <a:solidFill>
                  <a:srgbClr val="000000"/>
                </a:solidFill>
                <a:latin typeface="微软雅黑" panose="020B0503020204020204" pitchFamily="34" charset="-122"/>
                <a:ea typeface="微软雅黑" panose="020B0503020204020204" pitchFamily="34" charset="-122"/>
              </a:rPr>
              <a:t>）</a:t>
            </a:r>
            <a:endParaRPr lang="en-US" altLang="zh-CN" sz="3200" dirty="0">
              <a:solidFill>
                <a:srgbClr val="000000"/>
              </a:solidFill>
              <a:latin typeface="微软雅黑" panose="020B0503020204020204" pitchFamily="34" charset="-122"/>
              <a:ea typeface="微软雅黑" panose="020B0503020204020204" pitchFamily="34" charset="-122"/>
            </a:endParaRPr>
          </a:p>
          <a:p>
            <a:pPr>
              <a:lnSpc>
                <a:spcPct val="150000"/>
              </a:lnSpc>
            </a:pPr>
            <a:r>
              <a:rPr lang="en-US" altLang="zh-CN" sz="3200" dirty="0">
                <a:solidFill>
                  <a:srgbClr val="000000"/>
                </a:solidFill>
                <a:latin typeface="微软雅黑" panose="020B0503020204020204" pitchFamily="34" charset="-122"/>
                <a:ea typeface="微软雅黑" panose="020B0503020204020204" pitchFamily="34" charset="-122"/>
              </a:rPr>
              <a:t>8.4 </a:t>
            </a:r>
            <a:r>
              <a:rPr lang="zh-CN" altLang="en-US" sz="3200" dirty="0">
                <a:solidFill>
                  <a:srgbClr val="000000"/>
                </a:solidFill>
                <a:latin typeface="微软雅黑" panose="020B0503020204020204" pitchFamily="34" charset="-122"/>
                <a:ea typeface="微软雅黑" panose="020B0503020204020204" pitchFamily="34" charset="-122"/>
              </a:rPr>
              <a:t>双向循环神经网络</a:t>
            </a:r>
            <a:endParaRPr lang="zh-CN" altLang="en-US" sz="32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8.2 </a:t>
            </a:r>
            <a:r>
              <a:rPr lang="zh-CN" altLang="en-US" sz="2800" b="1" dirty="0">
                <a:solidFill>
                  <a:srgbClr val="000000"/>
                </a:solidFill>
                <a:latin typeface="微软雅黑" panose="020B0503020204020204" pitchFamily="34" charset="-122"/>
                <a:ea typeface="微软雅黑" panose="020B0503020204020204" pitchFamily="34" charset="-122"/>
              </a:rPr>
              <a:t>循环神经网络（</a:t>
            </a:r>
            <a:r>
              <a:rPr lang="en-US" altLang="zh-CN" sz="2800" b="1" dirty="0">
                <a:solidFill>
                  <a:srgbClr val="000000"/>
                </a:solidFill>
                <a:latin typeface="微软雅黑" panose="020B0503020204020204" pitchFamily="34" charset="-122"/>
                <a:ea typeface="微软雅黑" panose="020B0503020204020204" pitchFamily="34" charset="-122"/>
              </a:rPr>
              <a:t>RNN</a:t>
            </a:r>
            <a:r>
              <a:rPr lang="zh-CN" altLang="en-US" sz="2800" b="1" dirty="0">
                <a:solidFill>
                  <a:srgbClr val="000000"/>
                </a:solidFill>
                <a:latin typeface="微软雅黑" panose="020B0503020204020204" pitchFamily="34" charset="-122"/>
                <a:ea typeface="微软雅黑" panose="020B0503020204020204" pitchFamily="34" charset="-122"/>
              </a:rPr>
              <a:t>）</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3" name="AutoShape 2" descr="[公式]"/>
          <p:cNvSpPr>
            <a:spLocks noChangeAspect="1" noChangeArrowheads="1"/>
          </p:cNvSpPr>
          <p:nvPr/>
        </p:nvSpPr>
        <p:spPr bwMode="auto">
          <a:xfrm>
            <a:off x="57404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文本框 4"/>
          <p:cNvSpPr txBox="1"/>
          <p:nvPr/>
        </p:nvSpPr>
        <p:spPr>
          <a:xfrm>
            <a:off x="110168" y="719930"/>
            <a:ext cx="3156633" cy="662554"/>
          </a:xfrm>
          <a:prstGeom prst="rect">
            <a:avLst/>
          </a:prstGeom>
          <a:noFill/>
        </p:spPr>
        <p:txBody>
          <a:bodyPr wrap="none" rtlCol="0">
            <a:spAutoFit/>
          </a:bodyPr>
          <a:lstStyle/>
          <a:p>
            <a:pPr algn="l">
              <a:lnSpc>
                <a:spcPct val="150000"/>
              </a:lnSpc>
            </a:pPr>
            <a:r>
              <a:rPr lang="en-US" altLang="zh-CN" sz="2800" dirty="0">
                <a:latin typeface="微软雅黑" panose="020B0503020204020204" pitchFamily="34" charset="-122"/>
                <a:ea typeface="微软雅黑" panose="020B0503020204020204" pitchFamily="34" charset="-122"/>
              </a:rPr>
              <a:t>RNN</a:t>
            </a:r>
            <a:r>
              <a:rPr lang="zh-CN" altLang="en-US" sz="2800" dirty="0">
                <a:latin typeface="微软雅黑" panose="020B0503020204020204" pitchFamily="34" charset="-122"/>
                <a:ea typeface="微软雅黑" panose="020B0503020204020204" pitchFamily="34" charset="-122"/>
              </a:rPr>
              <a:t>模型应用举例</a:t>
            </a:r>
            <a:endParaRPr lang="zh-CN" altLang="en-US" sz="2800" dirty="0">
              <a:latin typeface="微软雅黑" panose="020B0503020204020204" pitchFamily="34" charset="-122"/>
              <a:ea typeface="微软雅黑" panose="020B0503020204020204" pitchFamily="34" charset="-122"/>
            </a:endParaRPr>
          </a:p>
        </p:txBody>
      </p:sp>
      <p:sp>
        <p:nvSpPr>
          <p:cNvPr id="2" name="文本框 1"/>
          <p:cNvSpPr txBox="1"/>
          <p:nvPr/>
        </p:nvSpPr>
        <p:spPr>
          <a:xfrm>
            <a:off x="5892800" y="6224531"/>
            <a:ext cx="1571071" cy="458908"/>
          </a:xfrm>
          <a:prstGeom prst="rect">
            <a:avLst/>
          </a:prstGeom>
          <a:noFill/>
        </p:spPr>
        <p:txBody>
          <a:bodyPr wrap="none" rtlCol="0">
            <a:spAutoFit/>
          </a:bodyPr>
          <a:lstStyle/>
          <a:p>
            <a:pPr>
              <a:lnSpc>
                <a:spcPct val="150000"/>
              </a:lnSpc>
            </a:pPr>
            <a:r>
              <a:rPr lang="en-US" altLang="zh-CN" dirty="0">
                <a:latin typeface="微软雅黑" panose="020B0503020204020204" pitchFamily="34" charset="-122"/>
                <a:ea typeface="微软雅黑" panose="020B0503020204020204" pitchFamily="34" charset="-122"/>
              </a:rPr>
              <a:t>Shakespeare</a:t>
            </a:r>
            <a:endParaRPr lang="zh-CN" altLang="en-US"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6801" y="904759"/>
            <a:ext cx="7851642" cy="531977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8.2 </a:t>
            </a:r>
            <a:r>
              <a:rPr lang="zh-CN" altLang="en-US" sz="2800" b="1" dirty="0">
                <a:solidFill>
                  <a:srgbClr val="000000"/>
                </a:solidFill>
                <a:latin typeface="微软雅黑" panose="020B0503020204020204" pitchFamily="34" charset="-122"/>
                <a:ea typeface="微软雅黑" panose="020B0503020204020204" pitchFamily="34" charset="-122"/>
              </a:rPr>
              <a:t>循环神经网络（</a:t>
            </a:r>
            <a:r>
              <a:rPr lang="en-US" altLang="zh-CN" sz="2800" b="1" dirty="0">
                <a:solidFill>
                  <a:srgbClr val="000000"/>
                </a:solidFill>
                <a:latin typeface="微软雅黑" panose="020B0503020204020204" pitchFamily="34" charset="-122"/>
                <a:ea typeface="微软雅黑" panose="020B0503020204020204" pitchFamily="34" charset="-122"/>
              </a:rPr>
              <a:t>RNN</a:t>
            </a:r>
            <a:r>
              <a:rPr lang="zh-CN" altLang="en-US" sz="2800" b="1" dirty="0">
                <a:solidFill>
                  <a:srgbClr val="000000"/>
                </a:solidFill>
                <a:latin typeface="微软雅黑" panose="020B0503020204020204" pitchFamily="34" charset="-122"/>
                <a:ea typeface="微软雅黑" panose="020B0503020204020204" pitchFamily="34" charset="-122"/>
              </a:rPr>
              <a:t>）</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3" name="AutoShape 2" descr="[公式]"/>
          <p:cNvSpPr>
            <a:spLocks noChangeAspect="1" noChangeArrowheads="1"/>
          </p:cNvSpPr>
          <p:nvPr/>
        </p:nvSpPr>
        <p:spPr bwMode="auto">
          <a:xfrm>
            <a:off x="57404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20433" y="2046832"/>
            <a:ext cx="11351134" cy="2764336"/>
          </a:xfrm>
          <a:prstGeom prst="rect">
            <a:avLst/>
          </a:prstGeom>
        </p:spPr>
      </p:pic>
      <p:sp>
        <p:nvSpPr>
          <p:cNvPr id="9" name="文本框 8"/>
          <p:cNvSpPr txBox="1"/>
          <p:nvPr/>
        </p:nvSpPr>
        <p:spPr>
          <a:xfrm>
            <a:off x="110168" y="719930"/>
            <a:ext cx="3156633" cy="662554"/>
          </a:xfrm>
          <a:prstGeom prst="rect">
            <a:avLst/>
          </a:prstGeom>
          <a:noFill/>
        </p:spPr>
        <p:txBody>
          <a:bodyPr wrap="none" rtlCol="0">
            <a:spAutoFit/>
          </a:bodyPr>
          <a:lstStyle/>
          <a:p>
            <a:pPr algn="l">
              <a:lnSpc>
                <a:spcPct val="150000"/>
              </a:lnSpc>
            </a:pPr>
            <a:r>
              <a:rPr lang="en-US" altLang="zh-CN" sz="2800" dirty="0">
                <a:latin typeface="微软雅黑" panose="020B0503020204020204" pitchFamily="34" charset="-122"/>
                <a:ea typeface="微软雅黑" panose="020B0503020204020204" pitchFamily="34" charset="-122"/>
              </a:rPr>
              <a:t>RNN</a:t>
            </a:r>
            <a:r>
              <a:rPr lang="zh-CN" altLang="en-US" sz="2800" dirty="0">
                <a:latin typeface="微软雅黑" panose="020B0503020204020204" pitchFamily="34" charset="-122"/>
                <a:ea typeface="微软雅黑" panose="020B0503020204020204" pitchFamily="34" charset="-122"/>
              </a:rPr>
              <a:t>模型应用举例</a:t>
            </a:r>
            <a:endParaRPr lang="zh-CN" altLang="en-US" sz="28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5306742" y="5151154"/>
            <a:ext cx="1172116" cy="458908"/>
          </a:xfrm>
          <a:prstGeom prst="rect">
            <a:avLst/>
          </a:prstGeom>
          <a:noFill/>
        </p:spPr>
        <p:txBody>
          <a:bodyPr wrap="none" rtlCol="0">
            <a:spAutoFit/>
          </a:bodyPr>
          <a:lstStyle/>
          <a:p>
            <a:pPr algn="l">
              <a:lnSpc>
                <a:spcPct val="150000"/>
              </a:lnSpc>
            </a:pPr>
            <a:r>
              <a:rPr lang="en-US" altLang="zh-CN" dirty="0">
                <a:latin typeface="微软雅黑" panose="020B0503020204020204" pitchFamily="34" charset="-122"/>
                <a:ea typeface="微软雅黑" panose="020B0503020204020204" pitchFamily="34" charset="-122"/>
              </a:rPr>
              <a:t>RNN</a:t>
            </a:r>
            <a:r>
              <a:rPr lang="zh-CN" altLang="en-US" dirty="0">
                <a:latin typeface="微软雅黑" panose="020B0503020204020204" pitchFamily="34" charset="-122"/>
                <a:ea typeface="微软雅黑" panose="020B0503020204020204" pitchFamily="34" charset="-122"/>
              </a:rPr>
              <a:t>写诗</a:t>
            </a:r>
            <a:endParaRPr lang="zh-CN" altLang="en-US" dirty="0">
              <a:latin typeface="微软雅黑" panose="020B0503020204020204" pitchFamily="34" charset="-122"/>
              <a:ea typeface="微软雅黑" panose="020B0503020204020204" pitchFamily="34" charset="-122"/>
            </a:endParaRPr>
          </a:p>
        </p:txBody>
      </p:sp>
      <p:sp>
        <p:nvSpPr>
          <p:cNvPr id="5" name="文本框 4"/>
          <p:cNvSpPr txBox="1"/>
          <p:nvPr/>
        </p:nvSpPr>
        <p:spPr>
          <a:xfrm>
            <a:off x="420433" y="6337005"/>
            <a:ext cx="3040912" cy="295978"/>
          </a:xfrm>
          <a:prstGeom prst="rect">
            <a:avLst/>
          </a:prstGeom>
          <a:noFill/>
        </p:spPr>
        <p:txBody>
          <a:bodyPr wrap="square" rtlCol="0">
            <a:spAutoFit/>
          </a:bodyPr>
          <a:lstStyle/>
          <a:p>
            <a:pPr>
              <a:lnSpc>
                <a:spcPct val="150000"/>
              </a:lnSpc>
            </a:pPr>
            <a:r>
              <a:rPr lang="en-US" altLang="zh-CN" sz="1000" dirty="0">
                <a:latin typeface="微软雅黑" panose="020B0503020204020204" pitchFamily="34" charset="-122"/>
                <a:ea typeface="微软雅黑" panose="020B0503020204020204" pitchFamily="34" charset="-122"/>
              </a:rPr>
              <a:t>https://github.com/aipiano/PoemRNN</a:t>
            </a:r>
            <a:endParaRPr lang="zh-CN" altLang="en-US" sz="1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目录</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428265" y="1030144"/>
            <a:ext cx="11308466" cy="5486401"/>
          </a:xfrm>
          <a:prstGeom prst="rect">
            <a:avLst/>
          </a:prstGeom>
          <a:noFill/>
        </p:spPr>
        <p:txBody>
          <a:bodyPr wrap="square" rtlCol="0">
            <a:noAutofit/>
          </a:bodyPr>
          <a:lstStyle/>
          <a:p>
            <a:pPr>
              <a:lnSpc>
                <a:spcPct val="150000"/>
              </a:lnSpc>
            </a:pPr>
            <a:r>
              <a:rPr lang="en-US" altLang="zh-CN" sz="3200" dirty="0">
                <a:solidFill>
                  <a:srgbClr val="000000"/>
                </a:solidFill>
                <a:latin typeface="微软雅黑" panose="020B0503020204020204" pitchFamily="34" charset="-122"/>
                <a:ea typeface="微软雅黑" panose="020B0503020204020204" pitchFamily="34" charset="-122"/>
              </a:rPr>
              <a:t>8.1 </a:t>
            </a:r>
            <a:r>
              <a:rPr lang="zh-CN" altLang="en-US" sz="3200" dirty="0">
                <a:solidFill>
                  <a:srgbClr val="000000"/>
                </a:solidFill>
                <a:latin typeface="微软雅黑" panose="020B0503020204020204" pitchFamily="34" charset="-122"/>
                <a:ea typeface="微软雅黑" panose="020B0503020204020204" pitchFamily="34" charset="-122"/>
              </a:rPr>
              <a:t>网络记忆能力</a:t>
            </a:r>
            <a:endParaRPr lang="en-US" altLang="zh-CN" sz="3200" dirty="0">
              <a:solidFill>
                <a:srgbClr val="000000"/>
              </a:solidFill>
              <a:latin typeface="微软雅黑" panose="020B0503020204020204" pitchFamily="34" charset="-122"/>
              <a:ea typeface="微软雅黑" panose="020B0503020204020204" pitchFamily="34" charset="-122"/>
            </a:endParaRPr>
          </a:p>
          <a:p>
            <a:pPr>
              <a:lnSpc>
                <a:spcPct val="150000"/>
              </a:lnSpc>
            </a:pPr>
            <a:r>
              <a:rPr lang="en-US" altLang="zh-CN" sz="3200" dirty="0">
                <a:solidFill>
                  <a:srgbClr val="000000"/>
                </a:solidFill>
                <a:latin typeface="微软雅黑" panose="020B0503020204020204" pitchFamily="34" charset="-122"/>
                <a:ea typeface="微软雅黑" panose="020B0503020204020204" pitchFamily="34" charset="-122"/>
              </a:rPr>
              <a:t>8.2 </a:t>
            </a:r>
            <a:r>
              <a:rPr lang="zh-CN" altLang="en-US" sz="3200" dirty="0">
                <a:solidFill>
                  <a:srgbClr val="000000"/>
                </a:solidFill>
                <a:latin typeface="微软雅黑" panose="020B0503020204020204" pitchFamily="34" charset="-122"/>
                <a:ea typeface="微软雅黑" panose="020B0503020204020204" pitchFamily="34" charset="-122"/>
              </a:rPr>
              <a:t>循环神经网络（</a:t>
            </a:r>
            <a:r>
              <a:rPr lang="en-US" altLang="zh-CN" sz="3200" dirty="0">
                <a:solidFill>
                  <a:srgbClr val="000000"/>
                </a:solidFill>
                <a:latin typeface="微软雅黑" panose="020B0503020204020204" pitchFamily="34" charset="-122"/>
                <a:ea typeface="微软雅黑" panose="020B0503020204020204" pitchFamily="34" charset="-122"/>
              </a:rPr>
              <a:t>RNN</a:t>
            </a:r>
            <a:r>
              <a:rPr lang="zh-CN" altLang="en-US" sz="3200" dirty="0">
                <a:solidFill>
                  <a:srgbClr val="000000"/>
                </a:solidFill>
                <a:latin typeface="微软雅黑" panose="020B0503020204020204" pitchFamily="34" charset="-122"/>
                <a:ea typeface="微软雅黑" panose="020B0503020204020204" pitchFamily="34" charset="-122"/>
              </a:rPr>
              <a:t>）</a:t>
            </a:r>
            <a:endParaRPr lang="en-US" altLang="zh-CN" sz="3200" dirty="0">
              <a:solidFill>
                <a:srgbClr val="000000"/>
              </a:solidFill>
              <a:latin typeface="微软雅黑" panose="020B0503020204020204" pitchFamily="34" charset="-122"/>
              <a:ea typeface="微软雅黑" panose="020B0503020204020204" pitchFamily="34" charset="-122"/>
            </a:endParaRPr>
          </a:p>
          <a:p>
            <a:pPr>
              <a:lnSpc>
                <a:spcPct val="150000"/>
              </a:lnSpc>
            </a:pPr>
            <a:r>
              <a:rPr lang="en-US" altLang="zh-CN" sz="3200" dirty="0">
                <a:solidFill>
                  <a:srgbClr val="FF0000"/>
                </a:solidFill>
                <a:latin typeface="微软雅黑" panose="020B0503020204020204" pitchFamily="34" charset="-122"/>
                <a:ea typeface="微软雅黑" panose="020B0503020204020204" pitchFamily="34" charset="-122"/>
              </a:rPr>
              <a:t>8.3 </a:t>
            </a:r>
            <a:r>
              <a:rPr lang="zh-CN" altLang="en-US" sz="3200" dirty="0">
                <a:solidFill>
                  <a:srgbClr val="FF0000"/>
                </a:solidFill>
                <a:latin typeface="微软雅黑" panose="020B0503020204020204" pitchFamily="34" charset="-122"/>
                <a:ea typeface="微软雅黑" panose="020B0503020204020204" pitchFamily="34" charset="-122"/>
              </a:rPr>
              <a:t>随时间反向传播（</a:t>
            </a:r>
            <a:r>
              <a:rPr lang="en-US" altLang="zh-CN" sz="3200" dirty="0">
                <a:solidFill>
                  <a:srgbClr val="FF0000"/>
                </a:solidFill>
                <a:latin typeface="微软雅黑" panose="020B0503020204020204" pitchFamily="34" charset="-122"/>
                <a:ea typeface="微软雅黑" panose="020B0503020204020204" pitchFamily="34" charset="-122"/>
              </a:rPr>
              <a:t>BPTT</a:t>
            </a:r>
            <a:r>
              <a:rPr lang="zh-CN" altLang="en-US" sz="3200" dirty="0">
                <a:solidFill>
                  <a:srgbClr val="FF0000"/>
                </a:solidFill>
                <a:latin typeface="微软雅黑" panose="020B0503020204020204" pitchFamily="34" charset="-122"/>
                <a:ea typeface="微软雅黑" panose="020B0503020204020204" pitchFamily="34" charset="-122"/>
              </a:rPr>
              <a:t>）</a:t>
            </a:r>
            <a:endParaRPr lang="en-US" altLang="zh-CN" sz="3200"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3200" dirty="0">
                <a:solidFill>
                  <a:srgbClr val="000000"/>
                </a:solidFill>
                <a:latin typeface="微软雅黑" panose="020B0503020204020204" pitchFamily="34" charset="-122"/>
                <a:ea typeface="微软雅黑" panose="020B0503020204020204" pitchFamily="34" charset="-122"/>
              </a:rPr>
              <a:t>8.4 </a:t>
            </a:r>
            <a:r>
              <a:rPr lang="zh-CN" altLang="en-US" sz="3200" dirty="0">
                <a:solidFill>
                  <a:srgbClr val="000000"/>
                </a:solidFill>
                <a:latin typeface="微软雅黑" panose="020B0503020204020204" pitchFamily="34" charset="-122"/>
                <a:ea typeface="微软雅黑" panose="020B0503020204020204" pitchFamily="34" charset="-122"/>
              </a:rPr>
              <a:t>双向循环神经网络</a:t>
            </a:r>
            <a:endParaRPr lang="zh-CN" altLang="en-US" sz="32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954107"/>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8.3 </a:t>
            </a:r>
            <a:r>
              <a:rPr lang="zh-CN" altLang="en-US" sz="2800" b="1" dirty="0">
                <a:solidFill>
                  <a:srgbClr val="000000"/>
                </a:solidFill>
                <a:latin typeface="微软雅黑" panose="020B0503020204020204" pitchFamily="34" charset="-122"/>
                <a:ea typeface="微软雅黑" panose="020B0503020204020204" pitchFamily="34" charset="-122"/>
              </a:rPr>
              <a:t>随时间反向传播（</a:t>
            </a:r>
            <a:r>
              <a:rPr lang="en-US" altLang="zh-CN" sz="2800" b="1" dirty="0">
                <a:solidFill>
                  <a:srgbClr val="000000"/>
                </a:solidFill>
                <a:latin typeface="微软雅黑" panose="020B0503020204020204" pitchFamily="34" charset="-122"/>
                <a:ea typeface="微软雅黑" panose="020B0503020204020204" pitchFamily="34" charset="-122"/>
              </a:rPr>
              <a:t>BPTT</a:t>
            </a:r>
            <a:r>
              <a:rPr lang="zh-CN" altLang="en-US" sz="2800" b="1" dirty="0">
                <a:solidFill>
                  <a:srgbClr val="000000"/>
                </a:solidFill>
                <a:latin typeface="微软雅黑" panose="020B0503020204020204" pitchFamily="34" charset="-122"/>
                <a:ea typeface="微软雅黑" panose="020B0503020204020204" pitchFamily="34" charset="-122"/>
              </a:rPr>
              <a:t>）</a:t>
            </a:r>
            <a:endParaRPr lang="zh-CN" altLang="en-US" sz="2800" b="1" dirty="0">
              <a:solidFill>
                <a:srgbClr val="000000"/>
              </a:solidFill>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4" name="矩形 3"/>
          <p:cNvSpPr/>
          <p:nvPr/>
        </p:nvSpPr>
        <p:spPr>
          <a:xfrm>
            <a:off x="144780" y="1207872"/>
            <a:ext cx="11409546" cy="3970318"/>
          </a:xfrm>
          <a:prstGeom prst="rect">
            <a:avLst/>
          </a:prstGeom>
        </p:spPr>
        <p:txBody>
          <a:bodyPr wrap="square">
            <a:spAutoFit/>
          </a:bodyPr>
          <a:lstStyle/>
          <a:p>
            <a:pPr marL="457200" indent="-457200">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BPTT（</a:t>
            </a:r>
            <a:r>
              <a:rPr lang="en-US" altLang="zh-CN" sz="2800" dirty="0">
                <a:latin typeface="微软雅黑" panose="020B0503020204020204" pitchFamily="34" charset="-122"/>
                <a:ea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rPr>
              <a:t>ack-</a:t>
            </a:r>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ropagation </a:t>
            </a:r>
            <a:r>
              <a:rPr lang="en-US" altLang="zh-CN" sz="2800" dirty="0">
                <a:latin typeface="微软雅黑" panose="020B0503020204020204" pitchFamily="34" charset="-122"/>
                <a:ea typeface="微软雅黑" panose="020B0503020204020204" pitchFamily="34" charset="-122"/>
              </a:rPr>
              <a:t>T</a:t>
            </a:r>
            <a:r>
              <a:rPr lang="zh-CN" altLang="en-US" sz="2800" dirty="0">
                <a:latin typeface="微软雅黑" panose="020B0503020204020204" pitchFamily="34" charset="-122"/>
                <a:ea typeface="微软雅黑" panose="020B0503020204020204" pitchFamily="34" charset="-122"/>
              </a:rPr>
              <a:t>hrough </a:t>
            </a:r>
            <a:r>
              <a:rPr lang="en-US" altLang="zh-CN" sz="2800" dirty="0">
                <a:latin typeface="微软雅黑" panose="020B0503020204020204" pitchFamily="34" charset="-122"/>
                <a:ea typeface="微软雅黑" panose="020B0503020204020204" pitchFamily="34" charset="-122"/>
              </a:rPr>
              <a:t>T</a:t>
            </a:r>
            <a:r>
              <a:rPr lang="zh-CN" altLang="en-US" sz="2800" dirty="0">
                <a:latin typeface="微软雅黑" panose="020B0503020204020204" pitchFamily="34" charset="-122"/>
                <a:ea typeface="微软雅黑" panose="020B0503020204020204" pitchFamily="34" charset="-122"/>
              </a:rPr>
              <a:t>ime）算法是常用的训练RNN的方法，因为RNN处理时间序列数据，所以要基于时间反向传播，故称作随时间反向传播。</a:t>
            </a:r>
            <a:endParaRPr lang="en-US" altLang="zh-CN" sz="2800" dirty="0">
              <a:latin typeface="微软雅黑" panose="020B0503020204020204" pitchFamily="34" charset="-122"/>
              <a:ea typeface="微软雅黑" panose="020B0503020204020204" pitchFamily="34" charset="-122"/>
            </a:endParaRPr>
          </a:p>
          <a:p>
            <a:pPr marL="457200" indent="-457200">
              <a:buFont typeface="Arial" panose="020B0604020202020204" pitchFamily="34" charset="0"/>
              <a:buChar char="•"/>
            </a:pPr>
            <a:endParaRPr lang="en-US" altLang="zh-CN" sz="2800" dirty="0">
              <a:latin typeface="微软雅黑" panose="020B0503020204020204" pitchFamily="34" charset="-122"/>
              <a:ea typeface="微软雅黑" panose="020B0503020204020204" pitchFamily="34" charset="-122"/>
            </a:endParaRPr>
          </a:p>
          <a:p>
            <a:pPr marL="457200" indent="-457200">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BPTT的中心思想是沿着需要优化的参数的负梯度方向不断寻找更优的点直至收敛（和BP算法相同）。</a:t>
            </a:r>
            <a:endParaRPr lang="en-US" altLang="zh-CN" sz="2800" dirty="0">
              <a:latin typeface="微软雅黑" panose="020B0503020204020204" pitchFamily="34" charset="-122"/>
              <a:ea typeface="微软雅黑" panose="020B0503020204020204" pitchFamily="34" charset="-122"/>
            </a:endParaRPr>
          </a:p>
          <a:p>
            <a:pPr marL="457200" indent="-457200">
              <a:buFont typeface="Arial" panose="020B0604020202020204" pitchFamily="34" charset="0"/>
              <a:buChar char="•"/>
            </a:pPr>
            <a:endParaRPr lang="en-US" altLang="zh-CN" sz="2800" dirty="0">
              <a:latin typeface="微软雅黑" panose="020B0503020204020204" pitchFamily="34" charset="-122"/>
              <a:ea typeface="微软雅黑" panose="020B0503020204020204" pitchFamily="34" charset="-122"/>
            </a:endParaRPr>
          </a:p>
          <a:p>
            <a:pPr marL="457200" indent="-457200">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BPTT算法本质上还是BP算法，BP算法本质是梯度下降法，那么求各个参数的梯度便成了此算法的核心。</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954107"/>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8.3 </a:t>
            </a:r>
            <a:r>
              <a:rPr lang="zh-CN" altLang="en-US" sz="2800" b="1" dirty="0">
                <a:solidFill>
                  <a:srgbClr val="000000"/>
                </a:solidFill>
                <a:latin typeface="微软雅黑" panose="020B0503020204020204" pitchFamily="34" charset="-122"/>
                <a:ea typeface="微软雅黑" panose="020B0503020204020204" pitchFamily="34" charset="-122"/>
              </a:rPr>
              <a:t>随时间反向传播（</a:t>
            </a:r>
            <a:r>
              <a:rPr lang="en-US" altLang="zh-CN" sz="2800" b="1" dirty="0">
                <a:solidFill>
                  <a:srgbClr val="000000"/>
                </a:solidFill>
                <a:latin typeface="微软雅黑" panose="020B0503020204020204" pitchFamily="34" charset="-122"/>
                <a:ea typeface="微软雅黑" panose="020B0503020204020204" pitchFamily="34" charset="-122"/>
              </a:rPr>
              <a:t>BPTT</a:t>
            </a:r>
            <a:r>
              <a:rPr lang="zh-CN" altLang="en-US" sz="2800" b="1" dirty="0">
                <a:solidFill>
                  <a:srgbClr val="000000"/>
                </a:solidFill>
                <a:latin typeface="微软雅黑" panose="020B0503020204020204" pitchFamily="34" charset="-122"/>
                <a:ea typeface="微软雅黑" panose="020B0503020204020204" pitchFamily="34" charset="-122"/>
              </a:rPr>
              <a:t>）</a:t>
            </a:r>
            <a:endParaRPr lang="zh-CN" altLang="en-US" sz="2800" b="1" dirty="0">
              <a:solidFill>
                <a:srgbClr val="000000"/>
              </a:solidFill>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7" name="矩形 6"/>
          <p:cNvSpPr/>
          <p:nvPr/>
        </p:nvSpPr>
        <p:spPr>
          <a:xfrm>
            <a:off x="1153886" y="4601030"/>
            <a:ext cx="9459685" cy="1384995"/>
          </a:xfrm>
          <a:prstGeom prst="rect">
            <a:avLst/>
          </a:prstGeom>
        </p:spPr>
        <p:txBody>
          <a:bodyPr wrap="square">
            <a:spAutoFit/>
          </a:bodyPr>
          <a:lstStyle/>
          <a:p>
            <a:r>
              <a:rPr lang="zh-CN" altLang="en-US" sz="2800" dirty="0">
                <a:latin typeface="微软雅黑" panose="020B0503020204020204" pitchFamily="34" charset="-122"/>
                <a:ea typeface="微软雅黑" panose="020B0503020204020204" pitchFamily="34" charset="-122"/>
              </a:rPr>
              <a:t>需要寻优的参数有三个，分别是</a:t>
            </a:r>
            <a:r>
              <a:rPr lang="en-US" altLang="zh-CN" sz="2800" dirty="0">
                <a:latin typeface="微软雅黑" panose="020B0503020204020204" pitchFamily="34" charset="-122"/>
                <a:ea typeface="微软雅黑" panose="020B0503020204020204" pitchFamily="34" charset="-122"/>
              </a:rPr>
              <a:t>U</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V</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W</a:t>
            </a:r>
            <a:r>
              <a:rPr lang="zh-CN" altLang="en-US" sz="2800" dirty="0">
                <a:latin typeface="微软雅黑" panose="020B0503020204020204" pitchFamily="34" charset="-122"/>
                <a:ea typeface="微软雅黑" panose="020B0503020204020204" pitchFamily="34" charset="-122"/>
              </a:rPr>
              <a:t>。与</a:t>
            </a:r>
            <a:r>
              <a:rPr lang="en-US" altLang="zh-CN" sz="2800" dirty="0">
                <a:latin typeface="微软雅黑" panose="020B0503020204020204" pitchFamily="34" charset="-122"/>
                <a:ea typeface="微软雅黑" panose="020B0503020204020204" pitchFamily="34" charset="-122"/>
              </a:rPr>
              <a:t>BP</a:t>
            </a:r>
            <a:r>
              <a:rPr lang="zh-CN" altLang="en-US" sz="2800" dirty="0">
                <a:latin typeface="微软雅黑" panose="020B0503020204020204" pitchFamily="34" charset="-122"/>
                <a:ea typeface="微软雅黑" panose="020B0503020204020204" pitchFamily="34" charset="-122"/>
              </a:rPr>
              <a:t>算法不同的是，权重矩阵</a:t>
            </a:r>
            <a:r>
              <a:rPr lang="en-US" altLang="zh-CN" sz="2800" dirty="0">
                <a:latin typeface="微软雅黑" panose="020B0503020204020204" pitchFamily="34" charset="-122"/>
                <a:ea typeface="微软雅黑" panose="020B0503020204020204" pitchFamily="34" charset="-122"/>
              </a:rPr>
              <a:t>W</a:t>
            </a:r>
            <a:r>
              <a:rPr lang="zh-CN" altLang="en-US" sz="2800" dirty="0">
                <a:latin typeface="微软雅黑" panose="020B0503020204020204" pitchFamily="34" charset="-122"/>
                <a:ea typeface="微软雅黑" panose="020B0503020204020204" pitchFamily="34" charset="-122"/>
              </a:rPr>
              <a:t>和</a:t>
            </a:r>
            <a:r>
              <a:rPr lang="en-US" altLang="zh-CN" sz="2800" dirty="0">
                <a:latin typeface="微软雅黑" panose="020B0503020204020204" pitchFamily="34" charset="-122"/>
                <a:ea typeface="微软雅黑" panose="020B0503020204020204" pitchFamily="34" charset="-122"/>
              </a:rPr>
              <a:t>U</a:t>
            </a:r>
            <a:r>
              <a:rPr lang="zh-CN" altLang="en-US" sz="2800" dirty="0">
                <a:latin typeface="微软雅黑" panose="020B0503020204020204" pitchFamily="34" charset="-122"/>
                <a:ea typeface="微软雅黑" panose="020B0503020204020204" pitchFamily="34" charset="-122"/>
              </a:rPr>
              <a:t>的寻优过程需要追溯之前的历史数据（</a:t>
            </a:r>
            <a:r>
              <a:rPr lang="en-US" altLang="zh-CN" sz="2800" dirty="0">
                <a:latin typeface="微软雅黑" panose="020B0503020204020204" pitchFamily="34" charset="-122"/>
                <a:ea typeface="微软雅黑" panose="020B0503020204020204" pitchFamily="34" charset="-122"/>
              </a:rPr>
              <a:t>BPTT</a:t>
            </a:r>
            <a:r>
              <a:rPr lang="zh-CN" altLang="en-US" sz="2800" dirty="0">
                <a:latin typeface="微软雅黑" panose="020B0503020204020204" pitchFamily="34" charset="-122"/>
                <a:ea typeface="微软雅黑" panose="020B0503020204020204" pitchFamily="34" charset="-122"/>
              </a:rPr>
              <a:t>算法的重点）。</a:t>
            </a:r>
            <a:endParaRPr lang="zh-CN" altLang="en-US" sz="2800" dirty="0">
              <a:latin typeface="微软雅黑" panose="020B0503020204020204" pitchFamily="34" charset="-122"/>
              <a:ea typeface="微软雅黑" panose="020B0503020204020204" pitchFamily="34" charset="-122"/>
            </a:endParaRPr>
          </a:p>
        </p:txBody>
      </p:sp>
      <p:pic>
        <p:nvPicPr>
          <p:cNvPr id="1026" name="Picture 2" descr="http://upload-images.jianshu.io/upload_images/2256672-cf18bb1f06e750a4.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53747" y="1072645"/>
            <a:ext cx="7572375" cy="30384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954107"/>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8.3 </a:t>
            </a:r>
            <a:r>
              <a:rPr lang="zh-CN" altLang="en-US" sz="2800" b="1" dirty="0">
                <a:solidFill>
                  <a:srgbClr val="000000"/>
                </a:solidFill>
                <a:latin typeface="微软雅黑" panose="020B0503020204020204" pitchFamily="34" charset="-122"/>
                <a:ea typeface="微软雅黑" panose="020B0503020204020204" pitchFamily="34" charset="-122"/>
              </a:rPr>
              <a:t>随时间反向传播（</a:t>
            </a:r>
            <a:r>
              <a:rPr lang="en-US" altLang="zh-CN" sz="2800" b="1" dirty="0">
                <a:solidFill>
                  <a:srgbClr val="000000"/>
                </a:solidFill>
                <a:latin typeface="微软雅黑" panose="020B0503020204020204" pitchFamily="34" charset="-122"/>
                <a:ea typeface="微软雅黑" panose="020B0503020204020204" pitchFamily="34" charset="-122"/>
              </a:rPr>
              <a:t>BPTT</a:t>
            </a:r>
            <a:r>
              <a:rPr lang="zh-CN" altLang="en-US" sz="2800" b="1" dirty="0">
                <a:solidFill>
                  <a:srgbClr val="000000"/>
                </a:solidFill>
                <a:latin typeface="微软雅黑" panose="020B0503020204020204" pitchFamily="34" charset="-122"/>
                <a:ea typeface="微软雅黑" panose="020B0503020204020204" pitchFamily="34" charset="-122"/>
              </a:rPr>
              <a:t>）</a:t>
            </a:r>
            <a:endParaRPr lang="zh-CN" altLang="en-US" sz="2800" b="1" dirty="0">
              <a:solidFill>
                <a:srgbClr val="000000"/>
              </a:solidFill>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2" name="矩形 1"/>
          <p:cNvSpPr/>
          <p:nvPr/>
        </p:nvSpPr>
        <p:spPr>
          <a:xfrm>
            <a:off x="452086" y="965026"/>
            <a:ext cx="11739914" cy="4832092"/>
          </a:xfrm>
          <a:prstGeom prst="rect">
            <a:avLst/>
          </a:prstGeom>
        </p:spPr>
        <p:txBody>
          <a:bodyPr wrap="square">
            <a:spAutoFit/>
          </a:bodyPr>
          <a:lstStyle/>
          <a:p>
            <a:r>
              <a:rPr lang="en-US" altLang="zh-CN" sz="2800" dirty="0">
                <a:latin typeface="微软雅黑" panose="020B0503020204020204" pitchFamily="34" charset="-122"/>
                <a:ea typeface="微软雅黑" panose="020B0503020204020204" pitchFamily="34" charset="-122"/>
              </a:rPr>
              <a:t>BPTT</a:t>
            </a:r>
            <a:r>
              <a:rPr lang="zh-CN" altLang="en-US" sz="2800" dirty="0">
                <a:latin typeface="微软雅黑" panose="020B0503020204020204" pitchFamily="34" charset="-122"/>
                <a:ea typeface="微软雅黑" panose="020B0503020204020204" pitchFamily="34" charset="-122"/>
              </a:rPr>
              <a:t>算法是针对</a:t>
            </a:r>
            <a:r>
              <a:rPr lang="zh-CN" altLang="en-US" sz="2800" b="1" dirty="0">
                <a:latin typeface="微软雅黑" panose="020B0503020204020204" pitchFamily="34" charset="-122"/>
                <a:ea typeface="微软雅黑" panose="020B0503020204020204" pitchFamily="34" charset="-122"/>
              </a:rPr>
              <a:t>循环层</a:t>
            </a:r>
            <a:r>
              <a:rPr lang="zh-CN" altLang="en-US" sz="2800" dirty="0">
                <a:latin typeface="微软雅黑" panose="020B0503020204020204" pitchFamily="34" charset="-122"/>
                <a:ea typeface="微软雅黑" panose="020B0503020204020204" pitchFamily="34" charset="-122"/>
              </a:rPr>
              <a:t>的训练算法，它的基本原理和</a:t>
            </a:r>
            <a:r>
              <a:rPr lang="en-US" altLang="zh-CN" sz="2800" dirty="0">
                <a:latin typeface="微软雅黑" panose="020B0503020204020204" pitchFamily="34" charset="-122"/>
                <a:ea typeface="微软雅黑" panose="020B0503020204020204" pitchFamily="34" charset="-122"/>
              </a:rPr>
              <a:t>BP</a:t>
            </a:r>
            <a:r>
              <a:rPr lang="zh-CN" altLang="en-US" sz="2800" dirty="0">
                <a:latin typeface="微软雅黑" panose="020B0503020204020204" pitchFamily="34" charset="-122"/>
                <a:ea typeface="微软雅黑" panose="020B0503020204020204" pitchFamily="34" charset="-122"/>
              </a:rPr>
              <a:t>算法是一样的，也包含同样的三个步骤：</a:t>
            </a:r>
            <a:endParaRPr lang="en-US" altLang="zh-CN" sz="2800" dirty="0">
              <a:latin typeface="微软雅黑" panose="020B0503020204020204" pitchFamily="34" charset="-122"/>
              <a:ea typeface="微软雅黑" panose="020B0503020204020204" pitchFamily="34" charset="-122"/>
            </a:endParaRPr>
          </a:p>
          <a:p>
            <a:endParaRPr lang="zh-CN" altLang="en-US" sz="2800" dirty="0">
              <a:latin typeface="微软雅黑" panose="020B0503020204020204" pitchFamily="34" charset="-122"/>
              <a:ea typeface="微软雅黑" panose="020B0503020204020204" pitchFamily="34" charset="-122"/>
            </a:endParaRPr>
          </a:p>
          <a:p>
            <a:pPr marL="514350" indent="-514350">
              <a:buFont typeface="+mj-lt"/>
              <a:buAutoNum type="arabicPeriod"/>
            </a:pPr>
            <a:r>
              <a:rPr lang="zh-CN" altLang="en-US" sz="2800" dirty="0">
                <a:latin typeface="微软雅黑" panose="020B0503020204020204" pitchFamily="34" charset="-122"/>
                <a:ea typeface="微软雅黑" panose="020B0503020204020204" pitchFamily="34" charset="-122"/>
              </a:rPr>
              <a:t>前向计算每个神经元的输出值；</a:t>
            </a:r>
            <a:endParaRPr lang="en-US" altLang="zh-CN" sz="2800" dirty="0">
              <a:latin typeface="微软雅黑" panose="020B0503020204020204" pitchFamily="34" charset="-122"/>
              <a:ea typeface="微软雅黑" panose="020B0503020204020204" pitchFamily="34" charset="-122"/>
            </a:endParaRPr>
          </a:p>
          <a:p>
            <a:pPr marL="514350" indent="-514350">
              <a:buFont typeface="+mj-lt"/>
              <a:buAutoNum type="arabicPeriod"/>
            </a:pPr>
            <a:endParaRPr lang="zh-CN" altLang="en-US" sz="2800" dirty="0">
              <a:latin typeface="微软雅黑" panose="020B0503020204020204" pitchFamily="34" charset="-122"/>
              <a:ea typeface="微软雅黑" panose="020B0503020204020204" pitchFamily="34" charset="-122"/>
            </a:endParaRPr>
          </a:p>
          <a:p>
            <a:pPr marL="514350" indent="-514350">
              <a:buFont typeface="+mj-lt"/>
              <a:buAutoNum type="arabicPeriod"/>
            </a:pPr>
            <a:r>
              <a:rPr lang="zh-CN" altLang="en-US" sz="2800" dirty="0">
                <a:latin typeface="微软雅黑" panose="020B0503020204020204" pitchFamily="34" charset="-122"/>
                <a:ea typeface="微软雅黑" panose="020B0503020204020204" pitchFamily="34" charset="-122"/>
              </a:rPr>
              <a:t>反向计算每个神经元的</a:t>
            </a:r>
            <a:r>
              <a:rPr lang="zh-CN" altLang="en-US" sz="2800" b="1" dirty="0">
                <a:latin typeface="微软雅黑" panose="020B0503020204020204" pitchFamily="34" charset="-122"/>
                <a:ea typeface="微软雅黑" panose="020B0503020204020204" pitchFamily="34" charset="-122"/>
              </a:rPr>
              <a:t>误差项</a:t>
            </a:r>
            <a:r>
              <a:rPr lang="zh-CN" altLang="en-US" sz="2800" b="1" i="1" dirty="0">
                <a:latin typeface="微软雅黑" panose="020B0503020204020204" pitchFamily="34" charset="-122"/>
                <a:ea typeface="微软雅黑" panose="020B0503020204020204" pitchFamily="34" charset="-122"/>
                <a:sym typeface="Symbol" panose="05050102010706020507" pitchFamily="18" charset="2"/>
              </a:rPr>
              <a:t></a:t>
            </a:r>
            <a:r>
              <a:rPr lang="en-US" altLang="zh-CN" sz="2800" i="1" baseline="-25000" dirty="0">
                <a:latin typeface="微软雅黑" panose="020B0503020204020204" pitchFamily="34" charset="-122"/>
                <a:ea typeface="微软雅黑" panose="020B0503020204020204" pitchFamily="34" charset="-122"/>
                <a:sym typeface="Symbol" panose="05050102010706020507" pitchFamily="18" charset="2"/>
              </a:rPr>
              <a:t>j </a:t>
            </a:r>
            <a:r>
              <a:rPr lang="zh-CN" altLang="en-US" sz="2800" dirty="0">
                <a:latin typeface="微软雅黑" panose="020B0503020204020204" pitchFamily="34" charset="-122"/>
                <a:ea typeface="微软雅黑" panose="020B0503020204020204" pitchFamily="34" charset="-122"/>
              </a:rPr>
              <a:t>值，它是误差函数</a:t>
            </a:r>
            <a:r>
              <a:rPr lang="en-US" altLang="zh-CN" sz="2800" dirty="0">
                <a:latin typeface="微软雅黑" panose="020B0503020204020204" pitchFamily="34" charset="-122"/>
                <a:ea typeface="微软雅黑" panose="020B0503020204020204" pitchFamily="34" charset="-122"/>
              </a:rPr>
              <a:t>E</a:t>
            </a:r>
            <a:r>
              <a:rPr lang="zh-CN" altLang="en-US" sz="2800" dirty="0">
                <a:latin typeface="微软雅黑" panose="020B0503020204020204" pitchFamily="34" charset="-122"/>
                <a:ea typeface="微软雅黑" panose="020B0503020204020204" pitchFamily="34" charset="-122"/>
              </a:rPr>
              <a:t>对神经元</a:t>
            </a:r>
            <a:r>
              <a:rPr lang="en-US" altLang="zh-CN" sz="2800" i="1" dirty="0">
                <a:latin typeface="微软雅黑" panose="020B0503020204020204" pitchFamily="34" charset="-122"/>
                <a:ea typeface="微软雅黑" panose="020B0503020204020204" pitchFamily="34" charset="-122"/>
              </a:rPr>
              <a:t>j </a:t>
            </a:r>
            <a:r>
              <a:rPr lang="zh-CN" altLang="en-US" sz="2800" dirty="0">
                <a:latin typeface="微软雅黑" panose="020B0503020204020204" pitchFamily="34" charset="-122"/>
                <a:ea typeface="微软雅黑" panose="020B0503020204020204" pitchFamily="34" charset="-122"/>
              </a:rPr>
              <a:t>的</a:t>
            </a:r>
            <a:r>
              <a:rPr lang="zh-CN" altLang="en-US" sz="2800" b="1" dirty="0">
                <a:latin typeface="微软雅黑" panose="020B0503020204020204" pitchFamily="34" charset="-122"/>
                <a:ea typeface="微软雅黑" panose="020B0503020204020204" pitchFamily="34" charset="-122"/>
              </a:rPr>
              <a:t>加权输入</a:t>
            </a:r>
            <a:r>
              <a:rPr lang="en-US" altLang="zh-CN" sz="2800" dirty="0">
                <a:latin typeface="微软雅黑" panose="020B0503020204020204" pitchFamily="34" charset="-122"/>
                <a:ea typeface="微软雅黑" panose="020B0503020204020204" pitchFamily="34" charset="-122"/>
              </a:rPr>
              <a:t>net</a:t>
            </a:r>
            <a:r>
              <a:rPr lang="en-US" altLang="zh-CN" sz="2800" i="1" baseline="-25000" dirty="0">
                <a:latin typeface="微软雅黑" panose="020B0503020204020204" pitchFamily="34" charset="-122"/>
                <a:ea typeface="微软雅黑" panose="020B0503020204020204" pitchFamily="34" charset="-122"/>
              </a:rPr>
              <a:t>j </a:t>
            </a:r>
            <a:r>
              <a:rPr lang="zh-CN" altLang="en-US" sz="2800" dirty="0">
                <a:latin typeface="微软雅黑" panose="020B0503020204020204" pitchFamily="34" charset="-122"/>
                <a:ea typeface="微软雅黑" panose="020B0503020204020204" pitchFamily="34" charset="-122"/>
              </a:rPr>
              <a:t>的偏导数；</a:t>
            </a:r>
            <a:endParaRPr lang="en-US" altLang="zh-CN" sz="2800" dirty="0">
              <a:latin typeface="微软雅黑" panose="020B0503020204020204" pitchFamily="34" charset="-122"/>
              <a:ea typeface="微软雅黑" panose="020B0503020204020204" pitchFamily="34" charset="-122"/>
            </a:endParaRPr>
          </a:p>
          <a:p>
            <a:pPr marL="514350" indent="-514350">
              <a:buFont typeface="+mj-lt"/>
              <a:buAutoNum type="arabicPeriod"/>
            </a:pPr>
            <a:endParaRPr lang="zh-CN" altLang="en-US" sz="2800" dirty="0">
              <a:latin typeface="微软雅黑" panose="020B0503020204020204" pitchFamily="34" charset="-122"/>
              <a:ea typeface="微软雅黑" panose="020B0503020204020204" pitchFamily="34" charset="-122"/>
            </a:endParaRPr>
          </a:p>
          <a:p>
            <a:pPr marL="514350" indent="-514350">
              <a:buFont typeface="+mj-lt"/>
              <a:buAutoNum type="arabicPeriod"/>
            </a:pPr>
            <a:r>
              <a:rPr lang="zh-CN" altLang="en-US" sz="2800" dirty="0">
                <a:latin typeface="微软雅黑" panose="020B0503020204020204" pitchFamily="34" charset="-122"/>
                <a:ea typeface="微软雅黑" panose="020B0503020204020204" pitchFamily="34" charset="-122"/>
              </a:rPr>
              <a:t>计算每个权重的梯度。</a:t>
            </a:r>
            <a:endParaRPr lang="en-US" altLang="zh-CN" sz="2800" dirty="0">
              <a:latin typeface="微软雅黑" panose="020B0503020204020204" pitchFamily="34" charset="-122"/>
              <a:ea typeface="微软雅黑" panose="020B0503020204020204" pitchFamily="34" charset="-122"/>
            </a:endParaRPr>
          </a:p>
          <a:p>
            <a:pPr marL="457200" indent="-457200">
              <a:buFont typeface="Arial" panose="020B0604020202020204" pitchFamily="34" charset="0"/>
              <a:buChar char="•"/>
            </a:pPr>
            <a:endParaRPr lang="zh-CN" altLang="en-US" sz="2800" dirty="0">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最后再用</a:t>
            </a:r>
            <a:r>
              <a:rPr lang="zh-CN" altLang="en-US" sz="2800" b="1" dirty="0">
                <a:latin typeface="微软雅黑" panose="020B0503020204020204" pitchFamily="34" charset="-122"/>
                <a:ea typeface="微软雅黑" panose="020B0503020204020204" pitchFamily="34" charset="-122"/>
              </a:rPr>
              <a:t>随机梯度下降</a:t>
            </a:r>
            <a:r>
              <a:rPr lang="zh-CN" altLang="en-US" sz="2800" dirty="0">
                <a:latin typeface="微软雅黑" panose="020B0503020204020204" pitchFamily="34" charset="-122"/>
                <a:ea typeface="微软雅黑" panose="020B0503020204020204" pitchFamily="34" charset="-122"/>
              </a:rPr>
              <a:t>算法更新权重。</a:t>
            </a:r>
            <a:endParaRPr lang="en-US" altLang="zh-CN" sz="28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6461131" y="4322535"/>
            <a:ext cx="5622012" cy="1703183"/>
          </a:xfrm>
          <a:prstGeom prst="rect">
            <a:avLst/>
          </a:prstGeom>
        </p:spPr>
      </p:pic>
      <p:sp>
        <p:nvSpPr>
          <p:cNvPr id="4" name="文本框 3"/>
          <p:cNvSpPr txBox="1"/>
          <p:nvPr/>
        </p:nvSpPr>
        <p:spPr>
          <a:xfrm>
            <a:off x="9133049" y="6025718"/>
            <a:ext cx="1473480" cy="418191"/>
          </a:xfrm>
          <a:prstGeom prst="rect">
            <a:avLst/>
          </a:prstGeom>
          <a:noFill/>
        </p:spPr>
        <p:txBody>
          <a:bodyPr wrap="none" rtlCol="0">
            <a:spAutoFit/>
          </a:bodyPr>
          <a:lstStyle/>
          <a:p>
            <a:pPr algn="l">
              <a:lnSpc>
                <a:spcPct val="150000"/>
              </a:lnSpc>
            </a:pPr>
            <a:r>
              <a:rPr lang="en-US" altLang="zh-CN" sz="1600" dirty="0">
                <a:latin typeface="微软雅黑" panose="020B0503020204020204" pitchFamily="34" charset="-122"/>
                <a:ea typeface="微软雅黑" panose="020B0503020204020204" pitchFamily="34" charset="-122"/>
              </a:rPr>
              <a:t>RNN</a:t>
            </a:r>
            <a:r>
              <a:rPr lang="zh-CN" altLang="en-US" sz="1600" dirty="0">
                <a:latin typeface="微软雅黑" panose="020B0503020204020204" pitchFamily="34" charset="-122"/>
                <a:ea typeface="微软雅黑" panose="020B0503020204020204" pitchFamily="34" charset="-122"/>
              </a:rPr>
              <a:t>的循环层</a:t>
            </a:r>
            <a:endParaRPr lang="zh-CN" altLang="en-US" sz="16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452086" y="6433430"/>
            <a:ext cx="4694072" cy="295978"/>
          </a:xfrm>
          <a:prstGeom prst="rect">
            <a:avLst/>
          </a:prstGeom>
          <a:noFill/>
        </p:spPr>
        <p:txBody>
          <a:bodyPr wrap="square" rtlCol="0">
            <a:spAutoFit/>
          </a:bodyPr>
          <a:lstStyle/>
          <a:p>
            <a:pPr>
              <a:lnSpc>
                <a:spcPct val="150000"/>
              </a:lnSpc>
            </a:pPr>
            <a:r>
              <a:rPr lang="en-US" altLang="zh-CN" sz="1000" dirty="0">
                <a:latin typeface="微软雅黑" panose="020B0503020204020204" pitchFamily="34" charset="-122"/>
                <a:ea typeface="微软雅黑" panose="020B0503020204020204" pitchFamily="34" charset="-122"/>
              </a:rPr>
              <a:t>https://zybuluo.com/hanbingtao/note/541458</a:t>
            </a:r>
            <a:endParaRPr lang="en-US" altLang="zh-CN" sz="10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fade">
                                      <p:cBhvr>
                                        <p:cTn id="22" dur="500"/>
                                        <p:tgtEl>
                                          <p:spTgt spid="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animEffect transition="in" filter="fade">
                                      <p:cBhvr>
                                        <p:cTn id="27" dur="500"/>
                                        <p:tgtEl>
                                          <p:spTgt spid="2">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10"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954107"/>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8.3 </a:t>
            </a:r>
            <a:r>
              <a:rPr lang="zh-CN" altLang="en-US" sz="2800" b="1" dirty="0">
                <a:solidFill>
                  <a:srgbClr val="000000"/>
                </a:solidFill>
                <a:latin typeface="微软雅黑" panose="020B0503020204020204" pitchFamily="34" charset="-122"/>
                <a:ea typeface="微软雅黑" panose="020B0503020204020204" pitchFamily="34" charset="-122"/>
              </a:rPr>
              <a:t>随时间反向传播（</a:t>
            </a:r>
            <a:r>
              <a:rPr lang="en-US" altLang="zh-CN" sz="2800" b="1" dirty="0">
                <a:solidFill>
                  <a:srgbClr val="000000"/>
                </a:solidFill>
                <a:latin typeface="微软雅黑" panose="020B0503020204020204" pitchFamily="34" charset="-122"/>
                <a:ea typeface="微软雅黑" panose="020B0503020204020204" pitchFamily="34" charset="-122"/>
              </a:rPr>
              <a:t>BPTT</a:t>
            </a:r>
            <a:r>
              <a:rPr lang="zh-CN" altLang="en-US" sz="2800" b="1" dirty="0">
                <a:solidFill>
                  <a:srgbClr val="000000"/>
                </a:solidFill>
                <a:latin typeface="微软雅黑" panose="020B0503020204020204" pitchFamily="34" charset="-122"/>
                <a:ea typeface="微软雅黑" panose="020B0503020204020204" pitchFamily="34" charset="-122"/>
              </a:rPr>
              <a:t>）</a:t>
            </a:r>
            <a:endParaRPr lang="zh-CN" altLang="en-US" sz="2800" b="1" dirty="0">
              <a:solidFill>
                <a:srgbClr val="000000"/>
              </a:solidFill>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4" name="矩形 3"/>
          <p:cNvSpPr/>
          <p:nvPr/>
        </p:nvSpPr>
        <p:spPr>
          <a:xfrm>
            <a:off x="462160" y="909358"/>
            <a:ext cx="3674411" cy="523220"/>
          </a:xfrm>
          <a:prstGeom prst="rect">
            <a:avLst/>
          </a:prstGeom>
        </p:spPr>
        <p:txBody>
          <a:bodyPr wrap="square">
            <a:spAutoFit/>
          </a:bodyPr>
          <a:lstStyle/>
          <a:p>
            <a:pPr marL="514350" indent="-514350">
              <a:buFont typeface="+mj-lt"/>
              <a:buAutoNum type="alphaUcPeriod"/>
            </a:pPr>
            <a:r>
              <a:rPr lang="zh-CN" altLang="en-US" sz="2800" b="1" dirty="0">
                <a:latin typeface="微软雅黑" panose="020B0503020204020204" pitchFamily="34" charset="-122"/>
                <a:ea typeface="微软雅黑" panose="020B0503020204020204" pitchFamily="34" charset="-122"/>
              </a:rPr>
              <a:t>前向计算</a:t>
            </a:r>
            <a:endParaRPr lang="zh-CN" altLang="en-US" sz="2800" b="1" i="0" dirty="0">
              <a:effectLst/>
              <a:latin typeface="微软雅黑" panose="020B0503020204020204" pitchFamily="34" charset="-122"/>
              <a:ea typeface="微软雅黑" panose="020B0503020204020204" pitchFamily="34" charset="-122"/>
            </a:endParaRPr>
          </a:p>
        </p:txBody>
      </p:sp>
      <p:sp>
        <p:nvSpPr>
          <p:cNvPr id="5" name="文本框 4"/>
          <p:cNvSpPr txBox="1"/>
          <p:nvPr/>
        </p:nvSpPr>
        <p:spPr>
          <a:xfrm>
            <a:off x="452086" y="6433430"/>
            <a:ext cx="4694072" cy="295978"/>
          </a:xfrm>
          <a:prstGeom prst="rect">
            <a:avLst/>
          </a:prstGeom>
          <a:noFill/>
        </p:spPr>
        <p:txBody>
          <a:bodyPr wrap="square" rtlCol="0">
            <a:spAutoFit/>
          </a:bodyPr>
          <a:lstStyle/>
          <a:p>
            <a:pPr>
              <a:lnSpc>
                <a:spcPct val="150000"/>
              </a:lnSpc>
            </a:pPr>
            <a:r>
              <a:rPr lang="en-US" altLang="zh-CN" sz="1000" dirty="0">
                <a:latin typeface="微软雅黑" panose="020B0503020204020204" pitchFamily="34" charset="-122"/>
                <a:ea typeface="微软雅黑" panose="020B0503020204020204" pitchFamily="34" charset="-122"/>
              </a:rPr>
              <a:t>https://zybuluo.com/hanbingtao/note/541458</a:t>
            </a:r>
            <a:endParaRPr lang="en-US" altLang="zh-CN" sz="1000" dirty="0">
              <a:latin typeface="微软雅黑" panose="020B0503020204020204" pitchFamily="34" charset="-122"/>
              <a:ea typeface="微软雅黑" panose="020B0503020204020204" pitchFamily="34" charset="-122"/>
            </a:endParaRPr>
          </a:p>
        </p:txBody>
      </p:sp>
      <p:sp>
        <p:nvSpPr>
          <p:cNvPr id="3" name="文本框 2"/>
          <p:cNvSpPr txBox="1"/>
          <p:nvPr/>
        </p:nvSpPr>
        <p:spPr>
          <a:xfrm>
            <a:off x="777846" y="1671824"/>
            <a:ext cx="5867503" cy="581057"/>
          </a:xfrm>
          <a:prstGeom prst="rect">
            <a:avLst/>
          </a:prstGeom>
          <a:noFill/>
        </p:spPr>
        <p:txBody>
          <a:bodyPr wrap="square" rtlCol="0">
            <a:spAutoFit/>
          </a:bodyPr>
          <a:lstStyle/>
          <a:p>
            <a:pPr algn="l">
              <a:lnSpc>
                <a:spcPct val="150000"/>
              </a:lnSpc>
            </a:pPr>
            <a:r>
              <a:rPr lang="zh-CN" altLang="en-US" sz="2400" dirty="0">
                <a:latin typeface="微软雅黑" panose="020B0503020204020204" pitchFamily="34" charset="-122"/>
                <a:ea typeface="微软雅黑" panose="020B0503020204020204" pitchFamily="34" charset="-122"/>
              </a:rPr>
              <a:t>使用前面的</a:t>
            </a:r>
            <a:r>
              <a:rPr lang="zh-CN" altLang="en-US" sz="2400" b="1" dirty="0">
                <a:latin typeface="微软雅黑" panose="020B0503020204020204" pitchFamily="34" charset="-122"/>
                <a:ea typeface="微软雅黑" panose="020B0503020204020204" pitchFamily="34" charset="-122"/>
              </a:rPr>
              <a:t>式</a:t>
            </a:r>
            <a:r>
              <a:rPr lang="en-US" altLang="zh-CN" sz="2400" b="1"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对循环层进行前向计算：</a:t>
            </a:r>
            <a:endParaRPr lang="zh-CN" altLang="en-US" sz="240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a:stretch>
            <a:fillRect/>
          </a:stretch>
        </p:blipFill>
        <p:spPr>
          <a:xfrm>
            <a:off x="4467407" y="3040855"/>
            <a:ext cx="3257186" cy="522249"/>
          </a:xfrm>
          <a:prstGeom prst="rect">
            <a:avLst/>
          </a:prstGeom>
        </p:spPr>
      </p:pic>
      <mc:AlternateContent xmlns:mc="http://schemas.openxmlformats.org/markup-compatibility/2006">
        <mc:Choice xmlns:a14="http://schemas.microsoft.com/office/drawing/2010/main" Requires="a14">
          <p:sp>
            <p:nvSpPr>
              <p:cNvPr id="9" name="文本框 8"/>
              <p:cNvSpPr txBox="1"/>
              <p:nvPr/>
            </p:nvSpPr>
            <p:spPr>
              <a:xfrm>
                <a:off x="462160" y="4239053"/>
                <a:ext cx="11350612" cy="967188"/>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注意，上面的</a:t>
                </a:r>
                <a14:m>
                  <m:oMath xmlns:m="http://schemas.openxmlformats.org/officeDocument/2006/math">
                    <m:sSub>
                      <m:sSubPr>
                        <m:ctrlPr>
                          <a:rPr lang="en-US" altLang="zh-CN" sz="2000" i="1" smtClean="0">
                            <a:latin typeface="Cambria Math" panose="02040503050406030204" pitchFamily="18" charset="0"/>
                            <a:ea typeface="微软雅黑" panose="020B0503020204020204" pitchFamily="34" charset="-122"/>
                          </a:rPr>
                        </m:ctrlPr>
                      </m:sSubPr>
                      <m:e>
                        <m:r>
                          <a:rPr lang="en-US" altLang="zh-CN" sz="2000" b="1" i="1" smtClean="0">
                            <a:latin typeface="Cambria Math" panose="02040503050406030204" pitchFamily="18" charset="0"/>
                            <a:ea typeface="微软雅黑" panose="020B0503020204020204" pitchFamily="34" charset="-122"/>
                          </a:rPr>
                          <m:t>𝒔</m:t>
                        </m:r>
                      </m:e>
                      <m:sub>
                        <m:r>
                          <a:rPr lang="en-US" altLang="zh-CN" sz="2000" b="0" i="1" smtClean="0">
                            <a:latin typeface="Cambria Math" panose="02040503050406030204" pitchFamily="18" charset="0"/>
                            <a:ea typeface="微软雅黑" panose="020B0503020204020204" pitchFamily="34" charset="-122"/>
                          </a:rPr>
                          <m:t>𝑡</m:t>
                        </m:r>
                      </m:sub>
                    </m:sSub>
                  </m:oMath>
                </a14:m>
                <a:r>
                  <a:rPr lang="zh-CN" altLang="en-US" sz="2000" dirty="0">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sz="2000" i="1" dirty="0" smtClean="0">
                            <a:latin typeface="Cambria Math" panose="02040503050406030204" pitchFamily="18" charset="0"/>
                            <a:ea typeface="微软雅黑" panose="020B0503020204020204" pitchFamily="34" charset="-122"/>
                          </a:rPr>
                        </m:ctrlPr>
                      </m:sSubPr>
                      <m:e>
                        <m:r>
                          <a:rPr lang="en-US" altLang="zh-CN" sz="2000" b="1" i="1" dirty="0">
                            <a:latin typeface="Cambria Math" panose="02040503050406030204" pitchFamily="18" charset="0"/>
                            <a:ea typeface="微软雅黑" panose="020B0503020204020204" pitchFamily="34" charset="-122"/>
                          </a:rPr>
                          <m:t>𝒙</m:t>
                        </m:r>
                      </m:e>
                      <m:sub>
                        <m:r>
                          <a:rPr lang="en-US" altLang="zh-CN" sz="2000" b="0" i="1" dirty="0" smtClean="0">
                            <a:latin typeface="Cambria Math" panose="02040503050406030204" pitchFamily="18" charset="0"/>
                            <a:ea typeface="微软雅黑" panose="020B0503020204020204" pitchFamily="34" charset="-122"/>
                          </a:rPr>
                          <m:t>𝑡</m:t>
                        </m:r>
                      </m:sub>
                    </m:sSub>
                  </m:oMath>
                </a14:m>
                <a:r>
                  <a:rPr lang="zh-CN" altLang="en-US" sz="2000" dirty="0">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sz="2000" i="1" dirty="0" smtClean="0">
                            <a:latin typeface="Cambria Math" panose="02040503050406030204" pitchFamily="18" charset="0"/>
                            <a:ea typeface="微软雅黑" panose="020B0503020204020204" pitchFamily="34" charset="-122"/>
                          </a:rPr>
                        </m:ctrlPr>
                      </m:sSubPr>
                      <m:e>
                        <m:r>
                          <a:rPr lang="en-US" altLang="zh-CN" sz="2000" b="1" i="1" dirty="0" smtClean="0">
                            <a:latin typeface="Cambria Math" panose="02040503050406030204" pitchFamily="18" charset="0"/>
                            <a:ea typeface="微软雅黑" panose="020B0503020204020204" pitchFamily="34" charset="-122"/>
                          </a:rPr>
                          <m:t>𝒔</m:t>
                        </m:r>
                      </m:e>
                      <m:sub>
                        <m:r>
                          <a:rPr lang="en-US" altLang="zh-CN" sz="2000" b="0" i="1" dirty="0" smtClean="0">
                            <a:latin typeface="Cambria Math" panose="02040503050406030204" pitchFamily="18" charset="0"/>
                            <a:ea typeface="微软雅黑" panose="020B0503020204020204" pitchFamily="34" charset="-122"/>
                          </a:rPr>
                          <m:t>𝑡</m:t>
                        </m:r>
                        <m:r>
                          <a:rPr lang="en-US" altLang="zh-CN" sz="2000" b="0" i="1" dirty="0" smtClean="0">
                            <a:latin typeface="Cambria Math" panose="02040503050406030204" pitchFamily="18" charset="0"/>
                            <a:ea typeface="微软雅黑" panose="020B0503020204020204" pitchFamily="34" charset="-122"/>
                          </a:rPr>
                          <m:t>−</m:t>
                        </m:r>
                        <m:r>
                          <a:rPr lang="en-US" altLang="zh-CN" sz="2000" b="0" i="1" dirty="0" smtClean="0">
                            <a:latin typeface="Cambria Math" panose="02040503050406030204" pitchFamily="18" charset="0"/>
                            <a:ea typeface="微软雅黑" panose="020B0503020204020204" pitchFamily="34" charset="-122"/>
                          </a:rPr>
                          <m:t>1</m:t>
                        </m:r>
                      </m:sub>
                    </m:sSub>
                    <m:r>
                      <a:rPr lang="zh-CN" altLang="en-US" sz="2000" i="1" dirty="0">
                        <a:latin typeface="Cambria Math" panose="02040503050406030204" pitchFamily="18" charset="0"/>
                        <a:ea typeface="微软雅黑" panose="020B0503020204020204" pitchFamily="34" charset="-122"/>
                      </a:rPr>
                      <m:t>都是</m:t>
                    </m:r>
                  </m:oMath>
                </a14:m>
                <a:r>
                  <a:rPr lang="zh-CN" altLang="en-US" sz="2000" dirty="0">
                    <a:latin typeface="微软雅黑" panose="020B0503020204020204" pitchFamily="34" charset="-122"/>
                    <a:ea typeface="微软雅黑" panose="020B0503020204020204" pitchFamily="34" charset="-122"/>
                  </a:rPr>
                  <a:t>向量，用</a:t>
                </a:r>
                <a:r>
                  <a:rPr lang="zh-CN" altLang="en-US" sz="2000" b="1" dirty="0">
                    <a:latin typeface="微软雅黑" panose="020B0503020204020204" pitchFamily="34" charset="-122"/>
                    <a:ea typeface="微软雅黑" panose="020B0503020204020204" pitchFamily="34" charset="-122"/>
                  </a:rPr>
                  <a:t>黑体字母</a:t>
                </a:r>
                <a:r>
                  <a:rPr lang="zh-CN" altLang="en-US" sz="2000" dirty="0">
                    <a:latin typeface="微软雅黑" panose="020B0503020204020204" pitchFamily="34" charset="-122"/>
                    <a:ea typeface="微软雅黑" panose="020B0503020204020204" pitchFamily="34" charset="-122"/>
                  </a:rPr>
                  <a:t>表示；而</a:t>
                </a:r>
                <a:r>
                  <a:rPr lang="en-US" altLang="zh-CN" sz="2000" dirty="0">
                    <a:latin typeface="微软雅黑" panose="020B0503020204020204" pitchFamily="34" charset="-122"/>
                    <a:ea typeface="微软雅黑" panose="020B0503020204020204" pitchFamily="34" charset="-122"/>
                  </a:rPr>
                  <a:t>U</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W</a:t>
                </a:r>
                <a:r>
                  <a:rPr lang="zh-CN" altLang="en-US" sz="2000" dirty="0">
                    <a:latin typeface="微软雅黑" panose="020B0503020204020204" pitchFamily="34" charset="-122"/>
                    <a:ea typeface="微软雅黑" panose="020B0503020204020204" pitchFamily="34" charset="-122"/>
                  </a:rPr>
                  <a:t>是</a:t>
                </a:r>
                <a:r>
                  <a:rPr lang="zh-CN" altLang="en-US" sz="2000" b="1" dirty="0">
                    <a:latin typeface="微软雅黑" panose="020B0503020204020204" pitchFamily="34" charset="-122"/>
                    <a:ea typeface="微软雅黑" panose="020B0503020204020204" pitchFamily="34" charset="-122"/>
                  </a:rPr>
                  <a:t>矩阵</a:t>
                </a:r>
                <a:r>
                  <a:rPr lang="zh-CN" altLang="en-US" sz="2000" dirty="0">
                    <a:latin typeface="微软雅黑" panose="020B0503020204020204" pitchFamily="34" charset="-122"/>
                    <a:ea typeface="微软雅黑" panose="020B0503020204020204" pitchFamily="34" charset="-122"/>
                  </a:rPr>
                  <a:t>，用大写字母表示。</a:t>
                </a:r>
                <a:r>
                  <a:rPr lang="zh-CN" altLang="en-US" sz="2000" b="1" dirty="0">
                    <a:latin typeface="微软雅黑" panose="020B0503020204020204" pitchFamily="34" charset="-122"/>
                    <a:ea typeface="微软雅黑" panose="020B0503020204020204" pitchFamily="34" charset="-122"/>
                  </a:rPr>
                  <a:t>向量的下标</a:t>
                </a:r>
                <a:r>
                  <a:rPr lang="zh-CN" altLang="en-US" sz="2000" dirty="0">
                    <a:latin typeface="微软雅黑" panose="020B0503020204020204" pitchFamily="34" charset="-122"/>
                    <a:ea typeface="微软雅黑" panose="020B0503020204020204" pitchFamily="34" charset="-122"/>
                  </a:rPr>
                  <a:t>表示</a:t>
                </a:r>
                <a:r>
                  <a:rPr lang="zh-CN" altLang="en-US" sz="2000" b="1" dirty="0">
                    <a:latin typeface="微软雅黑" panose="020B0503020204020204" pitchFamily="34" charset="-122"/>
                    <a:ea typeface="微软雅黑" panose="020B0503020204020204" pitchFamily="34" charset="-122"/>
                  </a:rPr>
                  <a:t>时刻</a:t>
                </a:r>
                <a:r>
                  <a:rPr lang="zh-CN" altLang="en-US" sz="2000" dirty="0">
                    <a:latin typeface="微软雅黑" panose="020B0503020204020204" pitchFamily="34" charset="-122"/>
                    <a:ea typeface="微软雅黑" panose="020B0503020204020204" pitchFamily="34" charset="-122"/>
                  </a:rPr>
                  <a:t>，例如，</a:t>
                </a:r>
                <a:r>
                  <a:rPr lang="en-US" altLang="zh-CN" sz="2000" dirty="0">
                    <a:ea typeface="微软雅黑" panose="020B0503020204020204" pitchFamily="34" charset="-122"/>
                  </a:rPr>
                  <a:t> </a:t>
                </a:r>
                <a14:m>
                  <m:oMath xmlns:m="http://schemas.openxmlformats.org/officeDocument/2006/math">
                    <m:sSub>
                      <m:sSubPr>
                        <m:ctrlPr>
                          <a:rPr lang="en-US" altLang="zh-CN" sz="2000" i="1">
                            <a:latin typeface="Cambria Math" panose="02040503050406030204" pitchFamily="18" charset="0"/>
                            <a:ea typeface="微软雅黑" panose="020B0503020204020204" pitchFamily="34" charset="-122"/>
                          </a:rPr>
                        </m:ctrlPr>
                      </m:sSubPr>
                      <m:e>
                        <m:r>
                          <a:rPr lang="en-US" altLang="zh-CN" sz="2000" b="1" i="1">
                            <a:latin typeface="Cambria Math" panose="02040503050406030204" pitchFamily="18" charset="0"/>
                            <a:ea typeface="微软雅黑" panose="020B0503020204020204" pitchFamily="34" charset="-122"/>
                          </a:rPr>
                          <m:t>𝒔</m:t>
                        </m:r>
                      </m:e>
                      <m:sub>
                        <m:r>
                          <a:rPr lang="en-US" altLang="zh-CN" sz="2000" i="1">
                            <a:latin typeface="Cambria Math" panose="02040503050406030204" pitchFamily="18" charset="0"/>
                            <a:ea typeface="微软雅黑" panose="020B0503020204020204" pitchFamily="34" charset="-122"/>
                          </a:rPr>
                          <m:t>𝑡</m:t>
                        </m:r>
                      </m:sub>
                    </m:sSub>
                  </m:oMath>
                </a14:m>
                <a:r>
                  <a:rPr lang="zh-CN" altLang="en-US" sz="2000" dirty="0">
                    <a:latin typeface="微软雅黑" panose="020B0503020204020204" pitchFamily="34" charset="-122"/>
                    <a:ea typeface="微软雅黑" panose="020B0503020204020204" pitchFamily="34" charset="-122"/>
                  </a:rPr>
                  <a:t>表示在</a:t>
                </a:r>
                <a:r>
                  <a:rPr lang="en-US" altLang="zh-CN" sz="2000" dirty="0">
                    <a:latin typeface="微软雅黑" panose="020B0503020204020204" pitchFamily="34" charset="-122"/>
                    <a:ea typeface="微软雅黑" panose="020B0503020204020204" pitchFamily="34" charset="-122"/>
                  </a:rPr>
                  <a:t>t</a:t>
                </a:r>
                <a:r>
                  <a:rPr lang="zh-CN" altLang="en-US" sz="2000" dirty="0">
                    <a:latin typeface="微软雅黑" panose="020B0503020204020204" pitchFamily="34" charset="-122"/>
                    <a:ea typeface="微软雅黑" panose="020B0503020204020204" pitchFamily="34" charset="-122"/>
                  </a:rPr>
                  <a:t>时刻向量</a:t>
                </a:r>
                <a:r>
                  <a:rPr lang="en-US" altLang="zh-CN" sz="2000" b="1" dirty="0">
                    <a:latin typeface="微软雅黑" panose="020B0503020204020204" pitchFamily="34" charset="-122"/>
                    <a:ea typeface="微软雅黑" panose="020B0503020204020204" pitchFamily="34" charset="-122"/>
                  </a:rPr>
                  <a:t>s</a:t>
                </a:r>
                <a:r>
                  <a:rPr lang="zh-CN" altLang="en-US" sz="2000" dirty="0">
                    <a:latin typeface="微软雅黑" panose="020B0503020204020204" pitchFamily="34" charset="-122"/>
                    <a:ea typeface="微软雅黑" panose="020B0503020204020204" pitchFamily="34" charset="-122"/>
                  </a:rPr>
                  <a:t>的值。</a:t>
                </a:r>
                <a:endParaRPr lang="zh-CN" altLang="en-US" sz="2000" dirty="0">
                  <a:latin typeface="微软雅黑" panose="020B0503020204020204" pitchFamily="34" charset="-122"/>
                  <a:ea typeface="微软雅黑" panose="020B0503020204020204" pitchFamily="34" charset="-122"/>
                </a:endParaRPr>
              </a:p>
            </p:txBody>
          </p:sp>
        </mc:Choice>
        <mc:Fallback>
          <p:sp>
            <p:nvSpPr>
              <p:cNvPr id="9" name="文本框 8"/>
              <p:cNvSpPr txBox="1">
                <a:spLocks noRot="1" noChangeAspect="1" noMove="1" noResize="1" noEditPoints="1" noAdjustHandles="1" noChangeArrowheads="1" noChangeShapeType="1" noTextEdit="1"/>
              </p:cNvSpPr>
              <p:nvPr/>
            </p:nvSpPr>
            <p:spPr>
              <a:xfrm>
                <a:off x="462160" y="4239053"/>
                <a:ext cx="11350612" cy="967188"/>
              </a:xfrm>
              <a:prstGeom prst="rect">
                <a:avLst/>
              </a:prstGeom>
              <a:blipFill rotWithShape="1">
                <a:blip r:embed="rId2"/>
                <a:stretch>
                  <a:fillRect l="-5" t="-44" r="4" b="-866"/>
                </a:stretch>
              </a:blipFill>
            </p:spPr>
            <p:txBody>
              <a:bodyPr/>
              <a:lstStyle/>
              <a:p>
                <a:r>
                  <a:rPr lang="zh-CN" altLang="en-US">
                    <a:noFill/>
                  </a:rPr>
                  <a:t> </a:t>
                </a:r>
              </a:p>
            </p:txBody>
          </p:sp>
        </mc:Fallback>
      </mc:AlternateContent>
      <p:pic>
        <p:nvPicPr>
          <p:cNvPr id="2" name="图片 1"/>
          <p:cNvPicPr>
            <a:picLocks noChangeAspect="1"/>
          </p:cNvPicPr>
          <p:nvPr/>
        </p:nvPicPr>
        <p:blipFill>
          <a:blip r:embed="rId3"/>
          <a:stretch>
            <a:fillRect/>
          </a:stretch>
        </p:blipFill>
        <p:spPr>
          <a:xfrm>
            <a:off x="7774123" y="1019393"/>
            <a:ext cx="4114800" cy="24669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954107"/>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8.3 </a:t>
            </a:r>
            <a:r>
              <a:rPr lang="zh-CN" altLang="en-US" sz="2800" b="1" dirty="0">
                <a:solidFill>
                  <a:srgbClr val="000000"/>
                </a:solidFill>
                <a:latin typeface="微软雅黑" panose="020B0503020204020204" pitchFamily="34" charset="-122"/>
                <a:ea typeface="微软雅黑" panose="020B0503020204020204" pitchFamily="34" charset="-122"/>
              </a:rPr>
              <a:t>随时间反向传播（</a:t>
            </a:r>
            <a:r>
              <a:rPr lang="en-US" altLang="zh-CN" sz="2800" b="1" dirty="0">
                <a:solidFill>
                  <a:srgbClr val="000000"/>
                </a:solidFill>
                <a:latin typeface="微软雅黑" panose="020B0503020204020204" pitchFamily="34" charset="-122"/>
                <a:ea typeface="微软雅黑" panose="020B0503020204020204" pitchFamily="34" charset="-122"/>
              </a:rPr>
              <a:t>BPTT</a:t>
            </a:r>
            <a:r>
              <a:rPr lang="zh-CN" altLang="en-US" sz="2800" b="1" dirty="0">
                <a:solidFill>
                  <a:srgbClr val="000000"/>
                </a:solidFill>
                <a:latin typeface="微软雅黑" panose="020B0503020204020204" pitchFamily="34" charset="-122"/>
                <a:ea typeface="微软雅黑" panose="020B0503020204020204" pitchFamily="34" charset="-122"/>
              </a:rPr>
              <a:t>）</a:t>
            </a:r>
            <a:endParaRPr lang="zh-CN" altLang="en-US" sz="2800" b="1" dirty="0">
              <a:solidFill>
                <a:srgbClr val="000000"/>
              </a:solidFill>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4" name="矩形 3"/>
          <p:cNvSpPr/>
          <p:nvPr/>
        </p:nvSpPr>
        <p:spPr>
          <a:xfrm>
            <a:off x="462160" y="909358"/>
            <a:ext cx="3674411" cy="523220"/>
          </a:xfrm>
          <a:prstGeom prst="rect">
            <a:avLst/>
          </a:prstGeom>
        </p:spPr>
        <p:txBody>
          <a:bodyPr wrap="square">
            <a:spAutoFit/>
          </a:bodyPr>
          <a:lstStyle/>
          <a:p>
            <a:pPr marL="514350" indent="-514350">
              <a:buFont typeface="+mj-lt"/>
              <a:buAutoNum type="alphaUcPeriod"/>
            </a:pPr>
            <a:r>
              <a:rPr lang="zh-CN" altLang="en-US" sz="2800" b="1" dirty="0">
                <a:latin typeface="微软雅黑" panose="020B0503020204020204" pitchFamily="34" charset="-122"/>
                <a:ea typeface="微软雅黑" panose="020B0503020204020204" pitchFamily="34" charset="-122"/>
              </a:rPr>
              <a:t>前向计算</a:t>
            </a:r>
            <a:endParaRPr lang="zh-CN" altLang="en-US" sz="2800" b="1" i="0" dirty="0">
              <a:effectLst/>
              <a:latin typeface="微软雅黑" panose="020B0503020204020204" pitchFamily="34" charset="-122"/>
              <a:ea typeface="微软雅黑" panose="020B0503020204020204" pitchFamily="34" charset="-122"/>
            </a:endParaRPr>
          </a:p>
        </p:txBody>
      </p:sp>
      <p:sp>
        <p:nvSpPr>
          <p:cNvPr id="5" name="文本框 4"/>
          <p:cNvSpPr txBox="1"/>
          <p:nvPr/>
        </p:nvSpPr>
        <p:spPr>
          <a:xfrm>
            <a:off x="452086" y="6433430"/>
            <a:ext cx="4694072" cy="295978"/>
          </a:xfrm>
          <a:prstGeom prst="rect">
            <a:avLst/>
          </a:prstGeom>
          <a:noFill/>
        </p:spPr>
        <p:txBody>
          <a:bodyPr wrap="square" rtlCol="0">
            <a:spAutoFit/>
          </a:bodyPr>
          <a:lstStyle/>
          <a:p>
            <a:pPr>
              <a:lnSpc>
                <a:spcPct val="150000"/>
              </a:lnSpc>
            </a:pPr>
            <a:r>
              <a:rPr lang="en-US" altLang="zh-CN" sz="1000" dirty="0">
                <a:latin typeface="微软雅黑" panose="020B0503020204020204" pitchFamily="34" charset="-122"/>
                <a:ea typeface="微软雅黑" panose="020B0503020204020204" pitchFamily="34" charset="-122"/>
              </a:rPr>
              <a:t>https://zybuluo.com/hanbingtao/note/541458</a:t>
            </a:r>
            <a:endParaRPr lang="en-US" altLang="zh-CN" sz="1000" dirty="0">
              <a:latin typeface="微软雅黑" panose="020B0503020204020204" pitchFamily="34" charset="-122"/>
              <a:ea typeface="微软雅黑" panose="020B0503020204020204" pitchFamily="34" charset="-122"/>
            </a:endParaRPr>
          </a:p>
        </p:txBody>
      </p:sp>
      <p:sp>
        <p:nvSpPr>
          <p:cNvPr id="2" name="文本框 1"/>
          <p:cNvSpPr txBox="1"/>
          <p:nvPr/>
        </p:nvSpPr>
        <p:spPr>
          <a:xfrm>
            <a:off x="517259" y="1640901"/>
            <a:ext cx="11157479" cy="1200329"/>
          </a:xfrm>
          <a:prstGeom prst="rect">
            <a:avLst/>
          </a:prstGeom>
          <a:noFill/>
        </p:spPr>
        <p:txBody>
          <a:bodyPr wrap="square" rtlCol="0">
            <a:spAutoFit/>
          </a:bodyPr>
          <a:lstStyle/>
          <a:p>
            <a:pPr algn="l">
              <a:lnSpc>
                <a:spcPct val="150000"/>
              </a:lnSpc>
            </a:pPr>
            <a:r>
              <a:rPr lang="zh-CN" altLang="en-US" sz="2400" dirty="0">
                <a:latin typeface="微软雅黑" panose="020B0503020204020204" pitchFamily="34" charset="-122"/>
                <a:ea typeface="微软雅黑" panose="020B0503020204020204" pitchFamily="34" charset="-122"/>
              </a:rPr>
              <a:t>我们假设输入向量</a:t>
            </a:r>
            <a:r>
              <a:rPr lang="en-US" altLang="zh-CN" sz="2400" b="1" dirty="0">
                <a:latin typeface="微软雅黑" panose="020B0503020204020204" pitchFamily="34" charset="-122"/>
                <a:ea typeface="微软雅黑" panose="020B0503020204020204" pitchFamily="34" charset="-122"/>
              </a:rPr>
              <a:t>x</a:t>
            </a:r>
            <a:r>
              <a:rPr lang="zh-CN" altLang="en-US" sz="2400" dirty="0">
                <a:latin typeface="微软雅黑" panose="020B0503020204020204" pitchFamily="34" charset="-122"/>
                <a:ea typeface="微软雅黑" panose="020B0503020204020204" pitchFamily="34" charset="-122"/>
              </a:rPr>
              <a:t>的维度是</a:t>
            </a:r>
            <a:r>
              <a:rPr lang="en-US" altLang="zh-CN" sz="2400" dirty="0">
                <a:latin typeface="微软雅黑" panose="020B0503020204020204" pitchFamily="34" charset="-122"/>
                <a:ea typeface="微软雅黑" panose="020B0503020204020204" pitchFamily="34" charset="-122"/>
              </a:rPr>
              <a:t>m</a:t>
            </a:r>
            <a:r>
              <a:rPr lang="zh-CN" altLang="en-US" sz="2400" dirty="0">
                <a:latin typeface="微软雅黑" panose="020B0503020204020204" pitchFamily="34" charset="-122"/>
                <a:ea typeface="微软雅黑" panose="020B0503020204020204" pitchFamily="34" charset="-122"/>
              </a:rPr>
              <a:t>，输出向量</a:t>
            </a:r>
            <a:r>
              <a:rPr lang="en-US" altLang="zh-CN" sz="2400" b="1" dirty="0">
                <a:latin typeface="微软雅黑" panose="020B0503020204020204" pitchFamily="34" charset="-122"/>
                <a:ea typeface="微软雅黑" panose="020B0503020204020204" pitchFamily="34" charset="-122"/>
              </a:rPr>
              <a:t>s</a:t>
            </a:r>
            <a:r>
              <a:rPr lang="zh-CN" altLang="en-US" sz="2400" dirty="0">
                <a:latin typeface="微软雅黑" panose="020B0503020204020204" pitchFamily="34" charset="-122"/>
                <a:ea typeface="微软雅黑" panose="020B0503020204020204" pitchFamily="34" charset="-122"/>
              </a:rPr>
              <a:t>的维度是</a:t>
            </a:r>
            <a:r>
              <a:rPr lang="en-US" altLang="zh-CN" sz="2400"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，则矩阵</a:t>
            </a:r>
            <a:r>
              <a:rPr lang="en-US" altLang="zh-CN" sz="2400" dirty="0">
                <a:latin typeface="微软雅黑" panose="020B0503020204020204" pitchFamily="34" charset="-122"/>
                <a:ea typeface="微软雅黑" panose="020B0503020204020204" pitchFamily="34" charset="-122"/>
              </a:rPr>
              <a:t>U</a:t>
            </a:r>
            <a:r>
              <a:rPr lang="zh-CN" altLang="en-US" sz="2400" dirty="0">
                <a:latin typeface="微软雅黑" panose="020B0503020204020204" pitchFamily="34" charset="-122"/>
                <a:ea typeface="微软雅黑" panose="020B0503020204020204" pitchFamily="34" charset="-122"/>
              </a:rPr>
              <a:t>的维度是</a:t>
            </a:r>
            <a:r>
              <a:rPr lang="en-US" altLang="zh-CN" sz="2400"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m</a:t>
            </a:r>
            <a:r>
              <a:rPr lang="zh-CN" altLang="en-US" sz="2400" dirty="0">
                <a:latin typeface="微软雅黑" panose="020B0503020204020204" pitchFamily="34" charset="-122"/>
                <a:ea typeface="微软雅黑" panose="020B0503020204020204" pitchFamily="34" charset="-122"/>
              </a:rPr>
              <a:t>，矩阵</a:t>
            </a:r>
            <a:r>
              <a:rPr lang="en-US" altLang="zh-CN" sz="2400" dirty="0">
                <a:latin typeface="微软雅黑" panose="020B0503020204020204" pitchFamily="34" charset="-122"/>
                <a:ea typeface="微软雅黑" panose="020B0503020204020204" pitchFamily="34" charset="-122"/>
              </a:rPr>
              <a:t>W</a:t>
            </a:r>
            <a:r>
              <a:rPr lang="zh-CN" altLang="en-US" sz="2400" dirty="0">
                <a:latin typeface="微软雅黑" panose="020B0503020204020204" pitchFamily="34" charset="-122"/>
                <a:ea typeface="微软雅黑" panose="020B0503020204020204" pitchFamily="34" charset="-122"/>
              </a:rPr>
              <a:t>的维度是</a:t>
            </a:r>
            <a:r>
              <a:rPr lang="en-US" altLang="zh-CN" sz="2400" dirty="0">
                <a:latin typeface="微软雅黑" panose="020B0503020204020204" pitchFamily="34" charset="-122"/>
                <a:ea typeface="微软雅黑" panose="020B0503020204020204" pitchFamily="34" charset="-122"/>
              </a:rPr>
              <a:t>n*n</a:t>
            </a:r>
            <a:r>
              <a:rPr lang="zh-CN" altLang="en-US" sz="2400" dirty="0">
                <a:latin typeface="微软雅黑" panose="020B0503020204020204" pitchFamily="34" charset="-122"/>
                <a:ea typeface="微软雅黑" panose="020B0503020204020204" pitchFamily="34" charset="-122"/>
              </a:rPr>
              <a:t>，下面是上式展开成矩阵的样子：</a:t>
            </a:r>
            <a:endParaRPr lang="zh-CN" altLang="en-US" sz="2400"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1"/>
          <a:stretch>
            <a:fillRect/>
          </a:stretch>
        </p:blipFill>
        <p:spPr>
          <a:xfrm>
            <a:off x="1729202" y="3344211"/>
            <a:ext cx="8733591" cy="220923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954107"/>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8.3 </a:t>
            </a:r>
            <a:r>
              <a:rPr lang="zh-CN" altLang="en-US" sz="2800" b="1" dirty="0">
                <a:solidFill>
                  <a:srgbClr val="000000"/>
                </a:solidFill>
                <a:latin typeface="微软雅黑" panose="020B0503020204020204" pitchFamily="34" charset="-122"/>
                <a:ea typeface="微软雅黑" panose="020B0503020204020204" pitchFamily="34" charset="-122"/>
              </a:rPr>
              <a:t>随时间反向传播（</a:t>
            </a:r>
            <a:r>
              <a:rPr lang="en-US" altLang="zh-CN" sz="2800" b="1" dirty="0">
                <a:solidFill>
                  <a:srgbClr val="000000"/>
                </a:solidFill>
                <a:latin typeface="微软雅黑" panose="020B0503020204020204" pitchFamily="34" charset="-122"/>
                <a:ea typeface="微软雅黑" panose="020B0503020204020204" pitchFamily="34" charset="-122"/>
              </a:rPr>
              <a:t>BPTT</a:t>
            </a:r>
            <a:r>
              <a:rPr lang="zh-CN" altLang="en-US" sz="2800" b="1" dirty="0">
                <a:solidFill>
                  <a:srgbClr val="000000"/>
                </a:solidFill>
                <a:latin typeface="微软雅黑" panose="020B0503020204020204" pitchFamily="34" charset="-122"/>
                <a:ea typeface="微软雅黑" panose="020B0503020204020204" pitchFamily="34" charset="-122"/>
              </a:rPr>
              <a:t>）</a:t>
            </a:r>
            <a:endParaRPr lang="zh-CN" altLang="en-US" sz="2800" b="1" dirty="0">
              <a:solidFill>
                <a:srgbClr val="000000"/>
              </a:solidFill>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4" name="矩形 3"/>
          <p:cNvSpPr/>
          <p:nvPr/>
        </p:nvSpPr>
        <p:spPr>
          <a:xfrm>
            <a:off x="777846" y="963787"/>
            <a:ext cx="3674411" cy="523220"/>
          </a:xfrm>
          <a:prstGeom prst="rect">
            <a:avLst/>
          </a:prstGeom>
        </p:spPr>
        <p:txBody>
          <a:bodyPr wrap="square">
            <a:spAutoFit/>
          </a:bodyPr>
          <a:lstStyle/>
          <a:p>
            <a:r>
              <a:rPr lang="en-US" altLang="zh-CN" sz="2800" b="1" dirty="0">
                <a:latin typeface="微软雅黑" panose="020B0503020204020204" pitchFamily="34" charset="-122"/>
                <a:ea typeface="微软雅黑" panose="020B0503020204020204" pitchFamily="34" charset="-122"/>
              </a:rPr>
              <a:t>B. </a:t>
            </a:r>
            <a:r>
              <a:rPr lang="zh-CN" altLang="en-US" sz="2800" b="1" dirty="0">
                <a:latin typeface="微软雅黑" panose="020B0503020204020204" pitchFamily="34" charset="-122"/>
                <a:ea typeface="微软雅黑" panose="020B0503020204020204" pitchFamily="34" charset="-122"/>
              </a:rPr>
              <a:t>误差项的计算</a:t>
            </a:r>
            <a:endParaRPr lang="zh-CN" altLang="en-US" sz="2800" b="1" i="0" dirty="0">
              <a:effectLst/>
              <a:latin typeface="微软雅黑" panose="020B0503020204020204" pitchFamily="34" charset="-122"/>
              <a:ea typeface="微软雅黑" panose="020B0503020204020204" pitchFamily="34" charset="-122"/>
            </a:endParaRPr>
          </a:p>
        </p:txBody>
      </p:sp>
      <p:sp>
        <p:nvSpPr>
          <p:cNvPr id="7" name="文本框 6"/>
          <p:cNvSpPr txBox="1"/>
          <p:nvPr/>
        </p:nvSpPr>
        <p:spPr>
          <a:xfrm>
            <a:off x="452086" y="6433430"/>
            <a:ext cx="4694072" cy="295978"/>
          </a:xfrm>
          <a:prstGeom prst="rect">
            <a:avLst/>
          </a:prstGeom>
          <a:noFill/>
        </p:spPr>
        <p:txBody>
          <a:bodyPr wrap="square" rtlCol="0">
            <a:spAutoFit/>
          </a:bodyPr>
          <a:lstStyle/>
          <a:p>
            <a:pPr>
              <a:lnSpc>
                <a:spcPct val="150000"/>
              </a:lnSpc>
            </a:pPr>
            <a:r>
              <a:rPr lang="en-US" altLang="zh-CN" sz="1000" dirty="0">
                <a:latin typeface="微软雅黑" panose="020B0503020204020204" pitchFamily="34" charset="-122"/>
                <a:ea typeface="微软雅黑" panose="020B0503020204020204" pitchFamily="34" charset="-122"/>
              </a:rPr>
              <a:t>https://zybuluo.com/hanbingtao/note/541458</a:t>
            </a:r>
            <a:endParaRPr lang="en-US" altLang="zh-CN" sz="10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 name="文本框 1"/>
              <p:cNvSpPr txBox="1"/>
              <p:nvPr/>
            </p:nvSpPr>
            <p:spPr>
              <a:xfrm>
                <a:off x="686001" y="1478134"/>
                <a:ext cx="11157480" cy="1529906"/>
              </a:xfrm>
              <a:prstGeom prst="rect">
                <a:avLst/>
              </a:prstGeom>
              <a:solidFill>
                <a:schemeClr val="bg1"/>
              </a:solidFill>
            </p:spPr>
            <p:txBody>
              <a:bodyPr wrap="square" rtlCol="0">
                <a:spAutoFit/>
              </a:bodyPr>
              <a:lstStyle/>
              <a:p>
                <a:pPr>
                  <a:lnSpc>
                    <a:spcPct val="150000"/>
                  </a:lnSpc>
                </a:pPr>
                <a:r>
                  <a:rPr lang="en-US" altLang="zh-CN" sz="2000" dirty="0">
                    <a:latin typeface="微软雅黑" panose="020B0503020204020204" pitchFamily="34" charset="-122"/>
                    <a:ea typeface="微软雅黑" panose="020B0503020204020204" pitchFamily="34" charset="-122"/>
                  </a:rPr>
                  <a:t>BPTT</a:t>
                </a:r>
                <a:r>
                  <a:rPr lang="zh-CN" altLang="en-US" sz="2000" dirty="0">
                    <a:latin typeface="微软雅黑" panose="020B0503020204020204" pitchFamily="34" charset="-122"/>
                    <a:ea typeface="微软雅黑" panose="020B0503020204020204" pitchFamily="34" charset="-122"/>
                  </a:rPr>
                  <a:t>算法将第</a:t>
                </a:r>
                <a:r>
                  <a:rPr lang="en-US" altLang="zh-CN" sz="2000" dirty="0">
                    <a:latin typeface="微软雅黑" panose="020B0503020204020204" pitchFamily="34" charset="-122"/>
                    <a:ea typeface="微软雅黑" panose="020B0503020204020204" pitchFamily="34" charset="-122"/>
                  </a:rPr>
                  <a:t>l</a:t>
                </a:r>
                <a:r>
                  <a:rPr lang="zh-CN" altLang="en-US" sz="2000" dirty="0">
                    <a:latin typeface="微软雅黑" panose="020B0503020204020204" pitchFamily="34" charset="-122"/>
                    <a:ea typeface="微软雅黑" panose="020B0503020204020204" pitchFamily="34" charset="-122"/>
                  </a:rPr>
                  <a:t>层</a:t>
                </a:r>
                <a:r>
                  <a:rPr lang="en-US" altLang="zh-CN" sz="2000" dirty="0">
                    <a:latin typeface="微软雅黑" panose="020B0503020204020204" pitchFamily="34" charset="-122"/>
                    <a:ea typeface="微软雅黑" panose="020B0503020204020204" pitchFamily="34" charset="-122"/>
                  </a:rPr>
                  <a:t>t</a:t>
                </a:r>
                <a:r>
                  <a:rPr lang="zh-CN" altLang="en-US" sz="2000" dirty="0">
                    <a:latin typeface="微软雅黑" panose="020B0503020204020204" pitchFamily="34" charset="-122"/>
                    <a:ea typeface="微软雅黑" panose="020B0503020204020204" pitchFamily="34" charset="-122"/>
                  </a:rPr>
                  <a:t>时刻的</a:t>
                </a:r>
                <a:r>
                  <a:rPr lang="zh-CN" altLang="en-US" sz="2000" b="1" dirty="0">
                    <a:latin typeface="微软雅黑" panose="020B0503020204020204" pitchFamily="34" charset="-122"/>
                    <a:ea typeface="微软雅黑" panose="020B0503020204020204" pitchFamily="34" charset="-122"/>
                  </a:rPr>
                  <a:t>误差项</a:t>
                </a:r>
                <a14:m>
                  <m:oMath xmlns:m="http://schemas.openxmlformats.org/officeDocument/2006/math">
                    <m:sSubSup>
                      <m:sSubSupPr>
                        <m:ctrlPr>
                          <a:rPr lang="en-US" altLang="zh-CN" sz="2000" i="1" smtClean="0">
                            <a:latin typeface="Cambria Math" panose="02040503050406030204" pitchFamily="18" charset="0"/>
                            <a:ea typeface="微软雅黑" panose="020B0503020204020204" pitchFamily="34" charset="-122"/>
                          </a:rPr>
                        </m:ctrlPr>
                      </m:sSubSupPr>
                      <m:e>
                        <m:r>
                          <a:rPr lang="zh-CN" altLang="en-US" sz="2000" i="1" smtClean="0">
                            <a:latin typeface="Cambria Math" panose="02040503050406030204" pitchFamily="18" charset="0"/>
                            <a:ea typeface="微软雅黑" panose="020B0503020204020204" pitchFamily="34" charset="-122"/>
                          </a:rPr>
                          <m:t>𝛿</m:t>
                        </m:r>
                      </m:e>
                      <m:sub>
                        <m:r>
                          <m:rPr>
                            <m:sty m:val="p"/>
                          </m:rPr>
                          <a:rPr lang="en-US" altLang="zh-CN" sz="2000" i="1">
                            <a:latin typeface="Cambria Math" panose="02040503050406030204" pitchFamily="18" charset="0"/>
                            <a:ea typeface="微软雅黑" panose="020B0503020204020204" pitchFamily="34" charset="-122"/>
                          </a:rPr>
                          <m:t>t</m:t>
                        </m:r>
                      </m:sub>
                      <m:sup>
                        <m:r>
                          <m:rPr>
                            <m:sty m:val="p"/>
                          </m:rPr>
                          <a:rPr lang="en-US" altLang="zh-CN" sz="2000" i="1">
                            <a:latin typeface="Cambria Math" panose="02040503050406030204" pitchFamily="18" charset="0"/>
                            <a:ea typeface="微软雅黑" panose="020B0503020204020204" pitchFamily="34" charset="-122"/>
                          </a:rPr>
                          <m:t>l</m:t>
                        </m:r>
                      </m:sup>
                    </m:sSubSup>
                  </m:oMath>
                </a14:m>
                <a:r>
                  <a:rPr lang="zh-CN" altLang="en-US" sz="2000" dirty="0">
                    <a:latin typeface="微软雅黑" panose="020B0503020204020204" pitchFamily="34" charset="-122"/>
                    <a:ea typeface="微软雅黑" panose="020B0503020204020204" pitchFamily="34" charset="-122"/>
                  </a:rPr>
                  <a:t>值沿两个方向传播，一个方向是其传递到上一层网络，得到</a:t>
                </a:r>
                <a14:m>
                  <m:oMath xmlns:m="http://schemas.openxmlformats.org/officeDocument/2006/math">
                    <m:sSubSup>
                      <m:sSubSupPr>
                        <m:ctrlPr>
                          <a:rPr lang="en-US" altLang="zh-CN" sz="2000" i="1">
                            <a:latin typeface="Cambria Math" panose="02040503050406030204" pitchFamily="18" charset="0"/>
                            <a:ea typeface="微软雅黑" panose="020B0503020204020204" pitchFamily="34" charset="-122"/>
                          </a:rPr>
                        </m:ctrlPr>
                      </m:sSubSupPr>
                      <m:e>
                        <m:r>
                          <a:rPr lang="zh-CN" altLang="en-US" sz="2000" i="1">
                            <a:latin typeface="Cambria Math" panose="02040503050406030204" pitchFamily="18" charset="0"/>
                            <a:ea typeface="微软雅黑" panose="020B0503020204020204" pitchFamily="34" charset="-122"/>
                          </a:rPr>
                          <m:t>𝛿</m:t>
                        </m:r>
                      </m:e>
                      <m:sub>
                        <m:r>
                          <m:rPr>
                            <m:sty m:val="p"/>
                          </m:rPr>
                          <a:rPr lang="en-US" altLang="zh-CN" sz="2000" i="1">
                            <a:latin typeface="Cambria Math" panose="02040503050406030204" pitchFamily="18" charset="0"/>
                            <a:ea typeface="微软雅黑" panose="020B0503020204020204" pitchFamily="34" charset="-122"/>
                          </a:rPr>
                          <m:t>t</m:t>
                        </m:r>
                      </m:sub>
                      <m:sup>
                        <m:r>
                          <m:rPr>
                            <m:sty m:val="p"/>
                          </m:rPr>
                          <a:rPr lang="en-US" altLang="zh-CN" sz="2000" i="1">
                            <a:latin typeface="Cambria Math" panose="02040503050406030204" pitchFamily="18" charset="0"/>
                            <a:ea typeface="微软雅黑" panose="020B0503020204020204" pitchFamily="34" charset="-122"/>
                          </a:rPr>
                          <m:t>l</m:t>
                        </m:r>
                        <m:r>
                          <a:rPr lang="en-US" altLang="zh-CN" sz="2000" i="1">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1</m:t>
                        </m:r>
                      </m:sup>
                    </m:sSubSup>
                  </m:oMath>
                </a14:m>
                <a:r>
                  <a:rPr lang="zh-CN" altLang="en-US" sz="2000" dirty="0">
                    <a:latin typeface="微软雅黑" panose="020B0503020204020204" pitchFamily="34" charset="-122"/>
                    <a:ea typeface="微软雅黑" panose="020B0503020204020204" pitchFamily="34" charset="-122"/>
                  </a:rPr>
                  <a:t>，这部分只和权重矩阵</a:t>
                </a:r>
                <a:r>
                  <a:rPr lang="en-US" altLang="zh-CN" sz="2000" dirty="0">
                    <a:latin typeface="微软雅黑" panose="020B0503020204020204" pitchFamily="34" charset="-122"/>
                    <a:ea typeface="微软雅黑" panose="020B0503020204020204" pitchFamily="34" charset="-122"/>
                  </a:rPr>
                  <a:t>U</a:t>
                </a:r>
                <a:r>
                  <a:rPr lang="zh-CN" altLang="en-US" sz="2000" dirty="0">
                    <a:latin typeface="微软雅黑" panose="020B0503020204020204" pitchFamily="34" charset="-122"/>
                    <a:ea typeface="微软雅黑" panose="020B0503020204020204" pitchFamily="34" charset="-122"/>
                  </a:rPr>
                  <a:t>有关；另一个方向是将其沿时间线传递到初始</a:t>
                </a:r>
                <a14:m>
                  <m:oMath xmlns:m="http://schemas.openxmlformats.org/officeDocument/2006/math">
                    <m:sSub>
                      <m:sSubPr>
                        <m:ctrlPr>
                          <a:rPr lang="en-US" altLang="zh-CN" sz="2000" i="1" smtClean="0">
                            <a:latin typeface="Cambria Math" panose="02040503050406030204" pitchFamily="18" charset="0"/>
                            <a:ea typeface="微软雅黑" panose="020B0503020204020204" pitchFamily="34" charset="-122"/>
                          </a:rPr>
                        </m:ctrlPr>
                      </m:sSubPr>
                      <m:e>
                        <m:r>
                          <m:rPr>
                            <m:sty m:val="p"/>
                          </m:rPr>
                          <a:rPr lang="en-US" altLang="zh-CN" sz="2000" i="1">
                            <a:latin typeface="Cambria Math" panose="02040503050406030204" pitchFamily="18" charset="0"/>
                            <a:ea typeface="微软雅黑" panose="020B0503020204020204" pitchFamily="34" charset="-122"/>
                          </a:rPr>
                          <m:t>t</m:t>
                        </m:r>
                      </m:e>
                      <m:sub>
                        <m:r>
                          <a:rPr lang="en-US" altLang="zh-CN" sz="2000" i="1">
                            <a:latin typeface="Cambria Math" panose="02040503050406030204" pitchFamily="18" charset="0"/>
                            <a:ea typeface="微软雅黑" panose="020B0503020204020204" pitchFamily="34" charset="-122"/>
                          </a:rPr>
                          <m:t>1</m:t>
                        </m:r>
                      </m:sub>
                    </m:sSub>
                    <m:r>
                      <a:rPr lang="zh-CN" altLang="en-US" sz="2000" i="1">
                        <a:latin typeface="Cambria Math" panose="02040503050406030204" pitchFamily="18" charset="0"/>
                        <a:ea typeface="微软雅黑" panose="020B0503020204020204" pitchFamily="34" charset="-122"/>
                      </a:rPr>
                      <m:t>时刻</m:t>
                    </m:r>
                  </m:oMath>
                </a14:m>
                <a:r>
                  <a:rPr lang="zh-CN" altLang="en-US" sz="2000" dirty="0">
                    <a:latin typeface="微软雅黑" panose="020B0503020204020204" pitchFamily="34" charset="-122"/>
                    <a:ea typeface="微软雅黑" panose="020B0503020204020204" pitchFamily="34" charset="-122"/>
                  </a:rPr>
                  <a:t>，得到</a:t>
                </a:r>
                <a14:m>
                  <m:oMath xmlns:m="http://schemas.openxmlformats.org/officeDocument/2006/math">
                    <m:sSubSup>
                      <m:sSubSupPr>
                        <m:ctrlPr>
                          <a:rPr lang="en-US" altLang="zh-CN" sz="2000" i="1">
                            <a:latin typeface="Cambria Math" panose="02040503050406030204" pitchFamily="18" charset="0"/>
                            <a:ea typeface="微软雅黑" panose="020B0503020204020204" pitchFamily="34" charset="-122"/>
                          </a:rPr>
                        </m:ctrlPr>
                      </m:sSubSupPr>
                      <m:e>
                        <m:r>
                          <a:rPr lang="zh-CN" altLang="en-US" sz="2000" i="1">
                            <a:latin typeface="Cambria Math" panose="02040503050406030204" pitchFamily="18" charset="0"/>
                            <a:ea typeface="微软雅黑" panose="020B0503020204020204" pitchFamily="34" charset="-122"/>
                          </a:rPr>
                          <m:t>𝛿</m:t>
                        </m:r>
                      </m:e>
                      <m:sub>
                        <m:r>
                          <a:rPr lang="en-US" altLang="zh-CN" sz="2000" i="1" smtClean="0">
                            <a:latin typeface="Cambria Math" panose="02040503050406030204" pitchFamily="18" charset="0"/>
                            <a:ea typeface="微软雅黑" panose="020B0503020204020204" pitchFamily="34" charset="-122"/>
                          </a:rPr>
                          <m:t>1</m:t>
                        </m:r>
                      </m:sub>
                      <m:sup>
                        <m:r>
                          <m:rPr>
                            <m:sty m:val="p"/>
                          </m:rPr>
                          <a:rPr lang="en-US" altLang="zh-CN" sz="2000" i="1">
                            <a:latin typeface="Cambria Math" panose="02040503050406030204" pitchFamily="18" charset="0"/>
                            <a:ea typeface="微软雅黑" panose="020B0503020204020204" pitchFamily="34" charset="-122"/>
                          </a:rPr>
                          <m:t>l</m:t>
                        </m:r>
                      </m:sup>
                    </m:sSubSup>
                  </m:oMath>
                </a14:m>
                <a:r>
                  <a:rPr lang="zh-CN" altLang="en-US" sz="2000" dirty="0">
                    <a:latin typeface="微软雅黑" panose="020B0503020204020204" pitchFamily="34" charset="-122"/>
                    <a:ea typeface="微软雅黑" panose="020B0503020204020204" pitchFamily="34" charset="-122"/>
                  </a:rPr>
                  <a:t>，这部分只和权重矩阵</a:t>
                </a:r>
                <a:r>
                  <a:rPr lang="en-US" altLang="zh-CN" sz="2000" dirty="0">
                    <a:latin typeface="微软雅黑" panose="020B0503020204020204" pitchFamily="34" charset="-122"/>
                    <a:ea typeface="微软雅黑" panose="020B0503020204020204" pitchFamily="34" charset="-122"/>
                  </a:rPr>
                  <a:t>W</a:t>
                </a:r>
                <a:r>
                  <a:rPr lang="zh-CN" altLang="en-US" sz="2000" dirty="0">
                    <a:latin typeface="微软雅黑" panose="020B0503020204020204" pitchFamily="34" charset="-122"/>
                    <a:ea typeface="微软雅黑" panose="020B0503020204020204" pitchFamily="34" charset="-122"/>
                  </a:rPr>
                  <a:t>有关。</a:t>
                </a:r>
                <a:endParaRPr lang="zh-CN" altLang="en-US" sz="2000" dirty="0">
                  <a:latin typeface="微软雅黑" panose="020B0503020204020204" pitchFamily="34" charset="-122"/>
                  <a:ea typeface="微软雅黑" panose="020B0503020204020204" pitchFamily="34" charset="-122"/>
                </a:endParaRPr>
              </a:p>
            </p:txBody>
          </p:sp>
        </mc:Choice>
        <mc:Fallback>
          <p:sp>
            <p:nvSpPr>
              <p:cNvPr id="2" name="文本框 1"/>
              <p:cNvSpPr txBox="1">
                <a:spLocks noRot="1" noChangeAspect="1" noMove="1" noResize="1" noEditPoints="1" noAdjustHandles="1" noChangeArrowheads="1" noChangeShapeType="1" noTextEdit="1"/>
              </p:cNvSpPr>
              <p:nvPr/>
            </p:nvSpPr>
            <p:spPr>
              <a:xfrm>
                <a:off x="686001" y="1478134"/>
                <a:ext cx="11157480" cy="1529906"/>
              </a:xfrm>
              <a:prstGeom prst="rect">
                <a:avLst/>
              </a:prstGeom>
              <a:blipFill rotWithShape="1">
                <a:blip r:embed="rId1"/>
                <a:stretch>
                  <a:fillRect l="-2" t="-32" r="-193" b="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文本框 2"/>
              <p:cNvSpPr txBox="1"/>
              <p:nvPr/>
            </p:nvSpPr>
            <p:spPr>
              <a:xfrm>
                <a:off x="701749" y="3034727"/>
                <a:ext cx="7070651" cy="500971"/>
              </a:xfrm>
              <a:prstGeom prst="rect">
                <a:avLst/>
              </a:prstGeom>
              <a:solidFill>
                <a:schemeClr val="bg1"/>
              </a:solidFill>
            </p:spPr>
            <p:txBody>
              <a:bodyPr wrap="square" rtlCol="0">
                <a:spAutoFit/>
              </a:bodyPr>
              <a:lstStyle/>
              <a:p>
                <a:pPr algn="l">
                  <a:lnSpc>
                    <a:spcPct val="150000"/>
                  </a:lnSpc>
                </a:pPr>
                <a:r>
                  <a:rPr lang="zh-CN" altLang="en-US" sz="2000" dirty="0">
                    <a:latin typeface="微软雅黑" panose="020B0503020204020204" pitchFamily="34" charset="-122"/>
                    <a:ea typeface="微软雅黑" panose="020B0503020204020204" pitchFamily="34" charset="-122"/>
                  </a:rPr>
                  <a:t>我们用向量</a:t>
                </a:r>
                <a14:m>
                  <m:oMath xmlns:m="http://schemas.openxmlformats.org/officeDocument/2006/math">
                    <m:sSub>
                      <m:sSubPr>
                        <m:ctrlPr>
                          <a:rPr lang="en-US" altLang="zh-CN" sz="2000" i="1" smtClean="0">
                            <a:latin typeface="Cambria Math" panose="02040503050406030204" pitchFamily="18" charset="0"/>
                            <a:ea typeface="微软雅黑" panose="020B0503020204020204" pitchFamily="34" charset="-122"/>
                          </a:rPr>
                        </m:ctrlPr>
                      </m:sSubPr>
                      <m:e>
                        <m:r>
                          <m:rPr>
                            <m:sty m:val="p"/>
                          </m:rPr>
                          <a:rPr lang="en-US" altLang="zh-CN" sz="2000" i="1">
                            <a:latin typeface="Cambria Math" panose="02040503050406030204" pitchFamily="18" charset="0"/>
                            <a:ea typeface="微软雅黑" panose="020B0503020204020204" pitchFamily="34" charset="-122"/>
                          </a:rPr>
                          <m:t>net</m:t>
                        </m:r>
                      </m:e>
                      <m:sub>
                        <m:r>
                          <m:rPr>
                            <m:sty m:val="p"/>
                          </m:rPr>
                          <a:rPr lang="en-US" altLang="zh-CN" sz="2000" i="1">
                            <a:latin typeface="Cambria Math" panose="02040503050406030204" pitchFamily="18" charset="0"/>
                            <a:ea typeface="微软雅黑" panose="020B0503020204020204" pitchFamily="34" charset="-122"/>
                          </a:rPr>
                          <m:t>t</m:t>
                        </m:r>
                      </m:sub>
                    </m:sSub>
                    <m:r>
                      <a:rPr lang="zh-CN" altLang="en-US" sz="2000" i="1">
                        <a:latin typeface="Cambria Math" panose="02040503050406030204" pitchFamily="18" charset="0"/>
                        <a:ea typeface="微软雅黑" panose="020B0503020204020204" pitchFamily="34" charset="-122"/>
                      </a:rPr>
                      <m:t>表示</m:t>
                    </m:r>
                  </m:oMath>
                </a14:m>
                <a:r>
                  <a:rPr lang="zh-CN" altLang="en-US" sz="2000" dirty="0">
                    <a:latin typeface="微软雅黑" panose="020B0503020204020204" pitchFamily="34" charset="-122"/>
                    <a:ea typeface="微软雅黑" panose="020B0503020204020204" pitchFamily="34" charset="-122"/>
                  </a:rPr>
                  <a:t>神经元在</a:t>
                </a:r>
                <a:r>
                  <a:rPr lang="en-US" altLang="zh-CN" sz="2000" dirty="0">
                    <a:latin typeface="微软雅黑" panose="020B0503020204020204" pitchFamily="34" charset="-122"/>
                    <a:ea typeface="微软雅黑" panose="020B0503020204020204" pitchFamily="34" charset="-122"/>
                  </a:rPr>
                  <a:t>t</a:t>
                </a:r>
                <a:r>
                  <a:rPr lang="zh-CN" altLang="en-US" sz="2000" dirty="0">
                    <a:latin typeface="微软雅黑" panose="020B0503020204020204" pitchFamily="34" charset="-122"/>
                    <a:ea typeface="微软雅黑" panose="020B0503020204020204" pitchFamily="34" charset="-122"/>
                  </a:rPr>
                  <a:t>时刻的</a:t>
                </a:r>
                <a:r>
                  <a:rPr lang="zh-CN" altLang="en-US" sz="2000" b="1" dirty="0">
                    <a:latin typeface="微软雅黑" panose="020B0503020204020204" pitchFamily="34" charset="-122"/>
                    <a:ea typeface="微软雅黑" panose="020B0503020204020204" pitchFamily="34" charset="-122"/>
                  </a:rPr>
                  <a:t>加权输入</a:t>
                </a:r>
                <a:r>
                  <a:rPr lang="zh-CN" altLang="en-US" sz="2000" dirty="0">
                    <a:latin typeface="微软雅黑" panose="020B0503020204020204" pitchFamily="34" charset="-122"/>
                    <a:ea typeface="微软雅黑" panose="020B0503020204020204" pitchFamily="34" charset="-122"/>
                  </a:rPr>
                  <a:t>，因为：</a:t>
                </a:r>
                <a:endParaRPr lang="zh-CN" altLang="en-US" sz="2000" dirty="0">
                  <a:latin typeface="微软雅黑" panose="020B0503020204020204" pitchFamily="34" charset="-122"/>
                  <a:ea typeface="微软雅黑" panose="020B0503020204020204" pitchFamily="34" charset="-122"/>
                </a:endParaRPr>
              </a:p>
            </p:txBody>
          </p:sp>
        </mc:Choice>
        <mc:Fallback>
          <p:sp>
            <p:nvSpPr>
              <p:cNvPr id="3" name="文本框 2"/>
              <p:cNvSpPr txBox="1">
                <a:spLocks noRot="1" noChangeAspect="1" noMove="1" noResize="1" noEditPoints="1" noAdjustHandles="1" noChangeArrowheads="1" noChangeShapeType="1" noTextEdit="1"/>
              </p:cNvSpPr>
              <p:nvPr/>
            </p:nvSpPr>
            <p:spPr>
              <a:xfrm>
                <a:off x="701749" y="3034727"/>
                <a:ext cx="7070651" cy="500971"/>
              </a:xfrm>
              <a:prstGeom prst="rect">
                <a:avLst/>
              </a:prstGeom>
              <a:blipFill rotWithShape="1">
                <a:blip r:embed="rId2"/>
                <a:stretch>
                  <a:fillRect l="-1" t="-12" b="-4433"/>
                </a:stretch>
              </a:blipFill>
            </p:spPr>
            <p:txBody>
              <a:bodyPr/>
              <a:lstStyle/>
              <a:p>
                <a:r>
                  <a:rPr lang="zh-CN" altLang="en-US">
                    <a:noFill/>
                  </a:rPr>
                  <a:t> </a:t>
                </a:r>
              </a:p>
            </p:txBody>
          </p:sp>
        </mc:Fallback>
      </mc:AlternateContent>
      <p:sp>
        <p:nvSpPr>
          <p:cNvPr id="9" name="文本框 8"/>
          <p:cNvSpPr txBox="1"/>
          <p:nvPr/>
        </p:nvSpPr>
        <p:spPr>
          <a:xfrm>
            <a:off x="719193" y="4927233"/>
            <a:ext cx="2323214" cy="499624"/>
          </a:xfrm>
          <a:prstGeom prst="rect">
            <a:avLst/>
          </a:prstGeom>
          <a:noFill/>
        </p:spPr>
        <p:txBody>
          <a:bodyPr wrap="square" rtlCol="0">
            <a:spAutoFit/>
          </a:bodyPr>
          <a:lstStyle/>
          <a:p>
            <a:pPr algn="l">
              <a:lnSpc>
                <a:spcPct val="150000"/>
              </a:lnSpc>
            </a:pPr>
            <a:r>
              <a:rPr lang="zh-CN" altLang="en-US" sz="2000" dirty="0">
                <a:latin typeface="微软雅黑" panose="020B0503020204020204" pitchFamily="34" charset="-122"/>
                <a:ea typeface="微软雅黑" panose="020B0503020204020204" pitchFamily="34" charset="-122"/>
              </a:rPr>
              <a:t>因此：</a:t>
            </a:r>
            <a:endParaRPr lang="zh-CN" altLang="en-US" sz="2000"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3"/>
          <a:stretch>
            <a:fillRect/>
          </a:stretch>
        </p:blipFill>
        <p:spPr>
          <a:xfrm>
            <a:off x="2046612" y="5294904"/>
            <a:ext cx="4380923" cy="973538"/>
          </a:xfrm>
          <a:prstGeom prst="rect">
            <a:avLst/>
          </a:prstGeom>
        </p:spPr>
      </p:pic>
      <p:pic>
        <p:nvPicPr>
          <p:cNvPr id="11" name="图片 10"/>
          <p:cNvPicPr>
            <a:picLocks noChangeAspect="1"/>
          </p:cNvPicPr>
          <p:nvPr/>
        </p:nvPicPr>
        <p:blipFill>
          <a:blip r:embed="rId4"/>
          <a:stretch>
            <a:fillRect/>
          </a:stretch>
        </p:blipFill>
        <p:spPr>
          <a:xfrm>
            <a:off x="2179017" y="3650485"/>
            <a:ext cx="3623117" cy="1086936"/>
          </a:xfrm>
          <a:prstGeom prst="rect">
            <a:avLst/>
          </a:prstGeom>
        </p:spPr>
      </p:pic>
      <p:pic>
        <p:nvPicPr>
          <p:cNvPr id="5" name="图片 4"/>
          <p:cNvPicPr>
            <a:picLocks noChangeAspect="1"/>
          </p:cNvPicPr>
          <p:nvPr/>
        </p:nvPicPr>
        <p:blipFill>
          <a:blip r:embed="rId5"/>
          <a:stretch>
            <a:fillRect/>
          </a:stretch>
        </p:blipFill>
        <p:spPr>
          <a:xfrm>
            <a:off x="7190598" y="3518766"/>
            <a:ext cx="4282209" cy="249687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animBg="1"/>
      <p:bldP spid="3" grpId="0" animBg="1"/>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954107"/>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8.3 </a:t>
            </a:r>
            <a:r>
              <a:rPr lang="zh-CN" altLang="en-US" sz="2800" b="1" dirty="0">
                <a:solidFill>
                  <a:srgbClr val="000000"/>
                </a:solidFill>
                <a:latin typeface="微软雅黑" panose="020B0503020204020204" pitchFamily="34" charset="-122"/>
                <a:ea typeface="微软雅黑" panose="020B0503020204020204" pitchFamily="34" charset="-122"/>
              </a:rPr>
              <a:t>随时间反向传播（</a:t>
            </a:r>
            <a:r>
              <a:rPr lang="en-US" altLang="zh-CN" sz="2800" b="1" dirty="0">
                <a:solidFill>
                  <a:srgbClr val="000000"/>
                </a:solidFill>
                <a:latin typeface="微软雅黑" panose="020B0503020204020204" pitchFamily="34" charset="-122"/>
                <a:ea typeface="微软雅黑" panose="020B0503020204020204" pitchFamily="34" charset="-122"/>
              </a:rPr>
              <a:t>BPTT</a:t>
            </a:r>
            <a:r>
              <a:rPr lang="zh-CN" altLang="en-US" sz="2800" b="1" dirty="0">
                <a:solidFill>
                  <a:srgbClr val="000000"/>
                </a:solidFill>
                <a:latin typeface="微软雅黑" panose="020B0503020204020204" pitchFamily="34" charset="-122"/>
                <a:ea typeface="微软雅黑" panose="020B0503020204020204" pitchFamily="34" charset="-122"/>
              </a:rPr>
              <a:t>）</a:t>
            </a:r>
            <a:endParaRPr lang="zh-CN" altLang="en-US" sz="2800" b="1" dirty="0">
              <a:solidFill>
                <a:srgbClr val="000000"/>
              </a:solidFill>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52086" y="6433430"/>
            <a:ext cx="4694072" cy="295978"/>
          </a:xfrm>
          <a:prstGeom prst="rect">
            <a:avLst/>
          </a:prstGeom>
          <a:noFill/>
        </p:spPr>
        <p:txBody>
          <a:bodyPr wrap="square" rtlCol="0">
            <a:spAutoFit/>
          </a:bodyPr>
          <a:lstStyle/>
          <a:p>
            <a:pPr>
              <a:lnSpc>
                <a:spcPct val="150000"/>
              </a:lnSpc>
            </a:pPr>
            <a:r>
              <a:rPr lang="en-US" altLang="zh-CN" sz="1000" dirty="0">
                <a:latin typeface="微软雅黑" panose="020B0503020204020204" pitchFamily="34" charset="-122"/>
                <a:ea typeface="微软雅黑" panose="020B0503020204020204" pitchFamily="34" charset="-122"/>
              </a:rPr>
              <a:t>https://zybuluo.com/hanbingtao/note/541458</a:t>
            </a:r>
            <a:endParaRPr lang="en-US" altLang="zh-CN" sz="10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3" name="文本框 2"/>
              <p:cNvSpPr txBox="1"/>
              <p:nvPr/>
            </p:nvSpPr>
            <p:spPr>
              <a:xfrm>
                <a:off x="584790" y="799404"/>
                <a:ext cx="10521019" cy="1138260"/>
              </a:xfrm>
              <a:prstGeom prst="rect">
                <a:avLst/>
              </a:prstGeom>
              <a:noFill/>
            </p:spPr>
            <p:txBody>
              <a:bodyPr wrap="square" rtlCol="0">
                <a:spAutoFit/>
              </a:bodyPr>
              <a:lstStyle/>
              <a:p>
                <a:pPr algn="l">
                  <a:lnSpc>
                    <a:spcPct val="150000"/>
                  </a:lnSpc>
                </a:pPr>
                <a:r>
                  <a:rPr lang="zh-CN" altLang="en-US" sz="2400" dirty="0">
                    <a:latin typeface="微软雅黑" panose="020B0503020204020204" pitchFamily="34" charset="-122"/>
                    <a:ea typeface="微软雅黑" panose="020B0503020204020204" pitchFamily="34" charset="-122"/>
                  </a:rPr>
                  <a:t>我们用</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表示列向量，用</a:t>
                </a:r>
                <a14:m>
                  <m:oMath xmlns:m="http://schemas.openxmlformats.org/officeDocument/2006/math">
                    <m:sSup>
                      <m:sSupPr>
                        <m:ctrlPr>
                          <a:rPr lang="en-US" altLang="zh-CN" sz="2400" i="1" smtClean="0">
                            <a:latin typeface="Cambria Math" panose="02040503050406030204" pitchFamily="18" charset="0"/>
                            <a:ea typeface="微软雅黑" panose="020B0503020204020204" pitchFamily="34" charset="-122"/>
                          </a:rPr>
                        </m:ctrlPr>
                      </m:sSupPr>
                      <m:e>
                        <m:r>
                          <m:rPr>
                            <m:sty m:val="p"/>
                          </m:rPr>
                          <a:rPr lang="en-US" altLang="zh-CN" sz="2400" i="1">
                            <a:latin typeface="Cambria Math" panose="02040503050406030204" pitchFamily="18" charset="0"/>
                            <a:ea typeface="微软雅黑" panose="020B0503020204020204" pitchFamily="34" charset="-122"/>
                          </a:rPr>
                          <m:t>a</m:t>
                        </m:r>
                      </m:e>
                      <m:sup>
                        <m:r>
                          <a:rPr lang="en-US" altLang="zh-CN" sz="2400" b="0" i="1" smtClean="0">
                            <a:latin typeface="Cambria Math" panose="02040503050406030204" pitchFamily="18" charset="0"/>
                            <a:ea typeface="微软雅黑" panose="020B0503020204020204" pitchFamily="34" charset="-122"/>
                          </a:rPr>
                          <m:t>𝑇</m:t>
                        </m:r>
                      </m:sup>
                    </m:sSup>
                    <m:r>
                      <a:rPr lang="zh-CN" altLang="en-US" sz="2400" i="1">
                        <a:latin typeface="Cambria Math" panose="02040503050406030204" pitchFamily="18" charset="0"/>
                        <a:ea typeface="微软雅黑" panose="020B0503020204020204" pitchFamily="34" charset="-122"/>
                      </a:rPr>
                      <m:t>表示</m:t>
                    </m:r>
                  </m:oMath>
                </a14:m>
                <a:r>
                  <a:rPr lang="zh-CN" altLang="en-US" sz="2400" dirty="0">
                    <a:latin typeface="微软雅黑" panose="020B0503020204020204" pitchFamily="34" charset="-122"/>
                    <a:ea typeface="微软雅黑" panose="020B0503020204020204" pitchFamily="34" charset="-122"/>
                  </a:rPr>
                  <a:t>行向量，上式的第一项是向量函数对向量求导，其结果为</a:t>
                </a:r>
                <a:r>
                  <a:rPr lang="en-US" altLang="zh-CN" sz="2400" dirty="0">
                    <a:latin typeface="微软雅黑" panose="020B0503020204020204" pitchFamily="34" charset="-122"/>
                    <a:ea typeface="微软雅黑" panose="020B0503020204020204" pitchFamily="34" charset="-122"/>
                  </a:rPr>
                  <a:t>Jacobian</a:t>
                </a:r>
                <a:r>
                  <a:rPr lang="zh-CN" altLang="en-US" sz="2400" dirty="0">
                    <a:latin typeface="微软雅黑" panose="020B0503020204020204" pitchFamily="34" charset="-122"/>
                    <a:ea typeface="微软雅黑" panose="020B0503020204020204" pitchFamily="34" charset="-122"/>
                  </a:rPr>
                  <a:t>矩阵：</a:t>
                </a:r>
                <a:endParaRPr lang="zh-CN" altLang="en-US" sz="2400" dirty="0">
                  <a:latin typeface="微软雅黑" panose="020B0503020204020204" pitchFamily="34" charset="-122"/>
                  <a:ea typeface="微软雅黑" panose="020B0503020204020204" pitchFamily="34" charset="-122"/>
                </a:endParaRPr>
              </a:p>
            </p:txBody>
          </p:sp>
        </mc:Choice>
        <mc:Fallback>
          <p:sp>
            <p:nvSpPr>
              <p:cNvPr id="3" name="文本框 2"/>
              <p:cNvSpPr txBox="1">
                <a:spLocks noRot="1" noChangeAspect="1" noMove="1" noResize="1" noEditPoints="1" noAdjustHandles="1" noChangeArrowheads="1" noChangeShapeType="1" noTextEdit="1"/>
              </p:cNvSpPr>
              <p:nvPr/>
            </p:nvSpPr>
            <p:spPr>
              <a:xfrm>
                <a:off x="584790" y="799404"/>
                <a:ext cx="10521019" cy="1138260"/>
              </a:xfrm>
              <a:prstGeom prst="rect">
                <a:avLst/>
              </a:prstGeom>
              <a:blipFill rotWithShape="1">
                <a:blip r:embed="rId1"/>
                <a:stretch>
                  <a:fillRect l="-6" t="-50" r="-890" b="-3267"/>
                </a:stretch>
              </a:blipFill>
            </p:spPr>
            <p:txBody>
              <a:bodyPr/>
              <a:lstStyle/>
              <a:p>
                <a:r>
                  <a:rPr lang="zh-CN" altLang="en-US">
                    <a:noFill/>
                  </a:rPr>
                  <a:t> </a:t>
                </a:r>
              </a:p>
            </p:txBody>
          </p:sp>
        </mc:Fallback>
      </mc:AlternateContent>
      <p:grpSp>
        <p:nvGrpSpPr>
          <p:cNvPr id="8" name="组合 7"/>
          <p:cNvGrpSpPr/>
          <p:nvPr/>
        </p:nvGrpSpPr>
        <p:grpSpPr>
          <a:xfrm>
            <a:off x="3984259" y="1541306"/>
            <a:ext cx="4223482" cy="5059759"/>
            <a:chOff x="-523351" y="1679703"/>
            <a:chExt cx="4223482" cy="5059759"/>
          </a:xfrm>
        </p:grpSpPr>
        <p:pic>
          <p:nvPicPr>
            <p:cNvPr id="5" name="图片 4"/>
            <p:cNvPicPr>
              <a:picLocks noChangeAspect="1"/>
            </p:cNvPicPr>
            <p:nvPr/>
          </p:nvPicPr>
          <p:blipFill>
            <a:blip r:embed="rId2"/>
            <a:stretch>
              <a:fillRect/>
            </a:stretch>
          </p:blipFill>
          <p:spPr>
            <a:xfrm>
              <a:off x="-523351" y="1679703"/>
              <a:ext cx="4223482" cy="2401382"/>
            </a:xfrm>
            <a:prstGeom prst="rect">
              <a:avLst/>
            </a:prstGeom>
          </p:spPr>
        </p:pic>
        <p:pic>
          <p:nvPicPr>
            <p:cNvPr id="7" name="图片 6"/>
            <p:cNvPicPr>
              <a:picLocks noChangeAspect="1"/>
            </p:cNvPicPr>
            <p:nvPr/>
          </p:nvPicPr>
          <p:blipFill>
            <a:blip r:embed="rId3"/>
            <a:stretch>
              <a:fillRect/>
            </a:stretch>
          </p:blipFill>
          <p:spPr>
            <a:xfrm>
              <a:off x="140344" y="4253857"/>
              <a:ext cx="3559787" cy="2485605"/>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954107"/>
          </a:xfrm>
          <a:prstGeom prst="rect">
            <a:avLst/>
          </a:prstGeom>
          <a:noFill/>
        </p:spPr>
        <p:txBody>
          <a:bodyPr wrap="square" rtlCol="0">
            <a:spAutoFit/>
          </a:bodyPr>
          <a:lstStyle/>
          <a:p>
            <a:r>
              <a:rPr lang="en-US" altLang="zh-CN" sz="2800" b="1" dirty="0">
                <a:latin typeface="微软雅黑" panose="020B0503020204020204" pitchFamily="34" charset="-122"/>
                <a:ea typeface="微软雅黑" panose="020B0503020204020204" pitchFamily="34" charset="-122"/>
              </a:rPr>
              <a:t>8.1 </a:t>
            </a:r>
            <a:r>
              <a:rPr lang="zh-CN" altLang="en-US" sz="2800" b="1" dirty="0">
                <a:latin typeface="微软雅黑" panose="020B0503020204020204" pitchFamily="34" charset="-122"/>
                <a:ea typeface="微软雅黑" panose="020B0503020204020204" pitchFamily="34" charset="-122"/>
              </a:rPr>
              <a:t>网络记忆能力</a:t>
            </a:r>
            <a:endParaRPr lang="zh-CN" altLang="en-US" sz="2800" b="1" dirty="0">
              <a:latin typeface="微软雅黑" panose="020B0503020204020204" pitchFamily="34" charset="-122"/>
              <a:ea typeface="微软雅黑" panose="020B0503020204020204" pitchFamily="34" charset="-122"/>
            </a:endParaRPr>
          </a:p>
          <a:p>
            <a:endParaRPr lang="zh-CN" altLang="en-US" sz="28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383586" y="958374"/>
            <a:ext cx="11274828" cy="5486401"/>
          </a:xfrm>
          <a:prstGeom prst="rect">
            <a:avLst/>
          </a:prstGeom>
          <a:noFill/>
        </p:spPr>
        <p:txBody>
          <a:bodyPr wrap="square" rtlCol="0">
            <a:noAutofit/>
          </a:bodyPr>
          <a:lstStyle/>
          <a:p>
            <a:pPr marL="457200" indent="-457200">
              <a:lnSpc>
                <a:spcPct val="150000"/>
              </a:lnSpc>
              <a:buFont typeface="Arial" panose="020B0604020202020204" pitchFamily="34" charset="0"/>
              <a:buChar char="•"/>
            </a:pPr>
            <a:r>
              <a:rPr lang="zh-CN" altLang="en-US" sz="3200" dirty="0">
                <a:latin typeface="微软雅黑" panose="020B0503020204020204" pitchFamily="34" charset="-122"/>
                <a:ea typeface="微软雅黑" panose="020B0503020204020204" pitchFamily="34" charset="-122"/>
              </a:rPr>
              <a:t>全连接神经网络和卷积神经网络</a:t>
            </a:r>
            <a:endParaRPr lang="en-US" altLang="zh-CN" sz="3200" dirty="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只能单独的处理一个个的输入，前一个输入和后一个输入是完全没有关系的。</a:t>
            </a:r>
            <a:endParaRPr lang="en-US" altLang="zh-CN" sz="2400" dirty="0">
              <a:latin typeface="微软雅黑" panose="020B0503020204020204" pitchFamily="34" charset="-122"/>
              <a:ea typeface="微软雅黑" panose="020B0503020204020204" pitchFamily="34" charset="-122"/>
            </a:endParaRPr>
          </a:p>
          <a:p>
            <a:pPr lvl="1">
              <a:lnSpc>
                <a:spcPct val="150000"/>
              </a:lnSpc>
            </a:pP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Arial" panose="020B0604020202020204" pitchFamily="34" charset="0"/>
              <a:buChar char="•"/>
            </a:pPr>
            <a:r>
              <a:rPr lang="zh-CN" altLang="en-US" sz="3200" dirty="0">
                <a:latin typeface="微软雅黑" panose="020B0503020204020204" pitchFamily="34" charset="-122"/>
                <a:ea typeface="微软雅黑" panose="020B0503020204020204" pitchFamily="34" charset="-122"/>
              </a:rPr>
              <a:t>某些任务需要能够更好的处理</a:t>
            </a:r>
            <a:r>
              <a:rPr lang="zh-CN" altLang="en-US" sz="3200" b="1" dirty="0">
                <a:solidFill>
                  <a:srgbClr val="FF0000"/>
                </a:solidFill>
                <a:latin typeface="微软雅黑" panose="020B0503020204020204" pitchFamily="34" charset="-122"/>
                <a:ea typeface="微软雅黑" panose="020B0503020204020204" pitchFamily="34" charset="-122"/>
              </a:rPr>
              <a:t>序列</a:t>
            </a:r>
            <a:r>
              <a:rPr lang="zh-CN" altLang="en-US" sz="3200" dirty="0">
                <a:latin typeface="微软雅黑" panose="020B0503020204020204" pitchFamily="34" charset="-122"/>
                <a:ea typeface="微软雅黑" panose="020B0503020204020204" pitchFamily="34" charset="-122"/>
              </a:rPr>
              <a:t>的信息，</a:t>
            </a:r>
            <a:endParaRPr lang="en-US" altLang="zh-CN" sz="3200" dirty="0">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即前面的输入和后面的输入是有关系的。</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比如，当理解一句话意思时，孤立的理解这句话的每个词是不够的，需要处理这些词连接起来的整个</a:t>
            </a:r>
            <a:r>
              <a:rPr lang="zh-CN" altLang="en-US" sz="2400" b="1" dirty="0">
                <a:latin typeface="微软雅黑" panose="020B0503020204020204" pitchFamily="34" charset="-122"/>
                <a:ea typeface="微软雅黑" panose="020B0503020204020204" pitchFamily="34" charset="-122"/>
              </a:rPr>
              <a:t>序列</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当处理视频的时候，不能只单独的去分析每一帧，而要分析这些帧连接起来的整个</a:t>
            </a:r>
            <a:r>
              <a:rPr lang="zh-CN" altLang="en-US" sz="2400" b="1" dirty="0">
                <a:latin typeface="微软雅黑" panose="020B0503020204020204" pitchFamily="34" charset="-122"/>
                <a:ea typeface="微软雅黑" panose="020B0503020204020204" pitchFamily="34" charset="-122"/>
              </a:rPr>
              <a:t>序列</a:t>
            </a:r>
            <a:r>
              <a:rPr lang="zh-CN" altLang="en-US" sz="2400" dirty="0">
                <a:latin typeface="微软雅黑" panose="020B0503020204020204" pitchFamily="34" charset="-122"/>
                <a:ea typeface="微软雅黑" panose="020B0503020204020204" pitchFamily="34" charset="-122"/>
              </a:rPr>
              <a:t>。</a:t>
            </a:r>
            <a:endParaRPr lang="zh-CN" altLang="en-US" sz="2400" dirty="0">
              <a:solidFill>
                <a:schemeClr val="accent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fade">
                                      <p:cBhvr>
                                        <p:cTn id="22" dur="500"/>
                                        <p:tgtEl>
                                          <p:spTgt spid="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fade">
                                      <p:cBhvr>
                                        <p:cTn id="27" dur="500"/>
                                        <p:tgtEl>
                                          <p:spTgt spid="7">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6" end="6"/>
                                            </p:txEl>
                                          </p:spTgt>
                                        </p:tgtEl>
                                        <p:attrNameLst>
                                          <p:attrName>style.visibility</p:attrName>
                                        </p:attrNameLst>
                                      </p:cBhvr>
                                      <p:to>
                                        <p:strVal val="visible"/>
                                      </p:to>
                                    </p:set>
                                    <p:animEffect transition="in" filter="fade">
                                      <p:cBhvr>
                                        <p:cTn id="32"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954107"/>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8.3 </a:t>
            </a:r>
            <a:r>
              <a:rPr lang="zh-CN" altLang="en-US" sz="2800" b="1" dirty="0">
                <a:solidFill>
                  <a:srgbClr val="000000"/>
                </a:solidFill>
                <a:latin typeface="微软雅黑" panose="020B0503020204020204" pitchFamily="34" charset="-122"/>
                <a:ea typeface="微软雅黑" panose="020B0503020204020204" pitchFamily="34" charset="-122"/>
              </a:rPr>
              <a:t>随时间反向传播（</a:t>
            </a:r>
            <a:r>
              <a:rPr lang="en-US" altLang="zh-CN" sz="2800" b="1" dirty="0">
                <a:solidFill>
                  <a:srgbClr val="000000"/>
                </a:solidFill>
                <a:latin typeface="微软雅黑" panose="020B0503020204020204" pitchFamily="34" charset="-122"/>
                <a:ea typeface="微软雅黑" panose="020B0503020204020204" pitchFamily="34" charset="-122"/>
              </a:rPr>
              <a:t>BPTT</a:t>
            </a:r>
            <a:r>
              <a:rPr lang="zh-CN" altLang="en-US" sz="2800" b="1" dirty="0">
                <a:solidFill>
                  <a:srgbClr val="000000"/>
                </a:solidFill>
                <a:latin typeface="微软雅黑" panose="020B0503020204020204" pitchFamily="34" charset="-122"/>
                <a:ea typeface="微软雅黑" panose="020B0503020204020204" pitchFamily="34" charset="-122"/>
              </a:rPr>
              <a:t>）</a:t>
            </a:r>
            <a:endParaRPr lang="zh-CN" altLang="en-US" sz="2800" b="1" dirty="0">
              <a:solidFill>
                <a:srgbClr val="000000"/>
              </a:solidFill>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52086" y="6433430"/>
            <a:ext cx="4694072" cy="295978"/>
          </a:xfrm>
          <a:prstGeom prst="rect">
            <a:avLst/>
          </a:prstGeom>
          <a:noFill/>
        </p:spPr>
        <p:txBody>
          <a:bodyPr wrap="square" rtlCol="0">
            <a:spAutoFit/>
          </a:bodyPr>
          <a:lstStyle/>
          <a:p>
            <a:pPr>
              <a:lnSpc>
                <a:spcPct val="150000"/>
              </a:lnSpc>
            </a:pPr>
            <a:r>
              <a:rPr lang="en-US" altLang="zh-CN" sz="1000" dirty="0">
                <a:latin typeface="微软雅黑" panose="020B0503020204020204" pitchFamily="34" charset="-122"/>
                <a:ea typeface="微软雅黑" panose="020B0503020204020204" pitchFamily="34" charset="-122"/>
              </a:rPr>
              <a:t>https://zybuluo.com/hanbingtao/note/541458</a:t>
            </a:r>
            <a:endParaRPr lang="en-US" altLang="zh-CN" sz="1000" dirty="0">
              <a:latin typeface="微软雅黑" panose="020B0503020204020204" pitchFamily="34" charset="-122"/>
              <a:ea typeface="微软雅黑" panose="020B0503020204020204" pitchFamily="34" charset="-122"/>
            </a:endParaRPr>
          </a:p>
        </p:txBody>
      </p:sp>
      <p:sp>
        <p:nvSpPr>
          <p:cNvPr id="3" name="文本框 2"/>
          <p:cNvSpPr txBox="1"/>
          <p:nvPr/>
        </p:nvSpPr>
        <p:spPr>
          <a:xfrm>
            <a:off x="256673" y="792930"/>
            <a:ext cx="6218555" cy="581057"/>
          </a:xfrm>
          <a:prstGeom prst="rect">
            <a:avLst/>
          </a:prstGeom>
          <a:noFill/>
        </p:spPr>
        <p:txBody>
          <a:bodyPr wrap="square" rtlCol="0">
            <a:spAutoFit/>
          </a:bodyPr>
          <a:lstStyle/>
          <a:p>
            <a:pPr algn="l">
              <a:lnSpc>
                <a:spcPct val="150000"/>
              </a:lnSpc>
            </a:pPr>
            <a:r>
              <a:rPr lang="zh-CN" altLang="en-US" sz="2400" dirty="0">
                <a:latin typeface="微软雅黑" panose="020B0503020204020204" pitchFamily="34" charset="-122"/>
                <a:ea typeface="微软雅黑" panose="020B0503020204020204" pitchFamily="34" charset="-122"/>
              </a:rPr>
              <a:t>同理，上式第二项也是一个</a:t>
            </a:r>
            <a:r>
              <a:rPr lang="en-US" altLang="zh-CN" sz="2400" dirty="0">
                <a:latin typeface="微软雅黑" panose="020B0503020204020204" pitchFamily="34" charset="-122"/>
                <a:ea typeface="微软雅黑" panose="020B0503020204020204" pitchFamily="34" charset="-122"/>
              </a:rPr>
              <a:t>Jacobian</a:t>
            </a:r>
            <a:r>
              <a:rPr lang="zh-CN" altLang="en-US" sz="2400" dirty="0">
                <a:latin typeface="微软雅黑" panose="020B0503020204020204" pitchFamily="34" charset="-122"/>
                <a:ea typeface="微软雅黑" panose="020B0503020204020204" pitchFamily="34" charset="-122"/>
              </a:rPr>
              <a:t>矩阵：</a:t>
            </a:r>
            <a:endParaRPr lang="zh-CN" altLang="en-US" sz="2400" dirty="0">
              <a:latin typeface="微软雅黑" panose="020B0503020204020204" pitchFamily="34" charset="-122"/>
              <a:ea typeface="微软雅黑" panose="020B0503020204020204" pitchFamily="34" charset="-122"/>
            </a:endParaRPr>
          </a:p>
        </p:txBody>
      </p:sp>
      <p:grpSp>
        <p:nvGrpSpPr>
          <p:cNvPr id="8" name="组合 7"/>
          <p:cNvGrpSpPr/>
          <p:nvPr/>
        </p:nvGrpSpPr>
        <p:grpSpPr>
          <a:xfrm>
            <a:off x="2703429" y="1520661"/>
            <a:ext cx="6587067" cy="5287185"/>
            <a:chOff x="-2564903" y="1556175"/>
            <a:chExt cx="6801687" cy="5606162"/>
          </a:xfrm>
        </p:grpSpPr>
        <p:pic>
          <p:nvPicPr>
            <p:cNvPr id="5" name="图片 4"/>
            <p:cNvPicPr>
              <a:picLocks noChangeAspect="1"/>
            </p:cNvPicPr>
            <p:nvPr/>
          </p:nvPicPr>
          <p:blipFill>
            <a:blip r:embed="rId1"/>
            <a:stretch>
              <a:fillRect/>
            </a:stretch>
          </p:blipFill>
          <p:spPr>
            <a:xfrm>
              <a:off x="-2564903" y="1556175"/>
              <a:ext cx="5701508" cy="2863095"/>
            </a:xfrm>
            <a:prstGeom prst="rect">
              <a:avLst/>
            </a:prstGeom>
          </p:spPr>
        </p:pic>
        <p:pic>
          <p:nvPicPr>
            <p:cNvPr id="7" name="图片 6"/>
            <p:cNvPicPr>
              <a:picLocks noChangeAspect="1"/>
            </p:cNvPicPr>
            <p:nvPr/>
          </p:nvPicPr>
          <p:blipFill>
            <a:blip r:embed="rId2"/>
            <a:stretch>
              <a:fillRect/>
            </a:stretch>
          </p:blipFill>
          <p:spPr>
            <a:xfrm>
              <a:off x="-1339334" y="4646283"/>
              <a:ext cx="5576118" cy="2516054"/>
            </a:xfrm>
            <a:prstGeom prst="rect">
              <a:avLst/>
            </a:prstGeom>
          </p:spPr>
        </p:pic>
      </p:grpSp>
      <p:sp>
        <p:nvSpPr>
          <p:cNvPr id="9" name="文本框 8"/>
          <p:cNvSpPr txBox="1"/>
          <p:nvPr/>
        </p:nvSpPr>
        <p:spPr>
          <a:xfrm>
            <a:off x="8603408" y="1083458"/>
            <a:ext cx="3177465" cy="874407"/>
          </a:xfrm>
          <a:prstGeom prst="rect">
            <a:avLst/>
          </a:prstGeom>
          <a:noFill/>
        </p:spPr>
        <p:txBody>
          <a:bodyPr wrap="square" rtlCol="0">
            <a:spAutoFit/>
          </a:bodyPr>
          <a:lstStyle/>
          <a:p>
            <a:pPr algn="l">
              <a:lnSpc>
                <a:spcPct val="150000"/>
              </a:lnSpc>
            </a:pPr>
            <a:r>
              <a:rPr lang="zh-CN" altLang="en-US" dirty="0">
                <a:latin typeface="微软雅黑" panose="020B0503020204020204" pitchFamily="34" charset="-122"/>
                <a:ea typeface="微软雅黑" panose="020B0503020204020204" pitchFamily="34" charset="-122"/>
              </a:rPr>
              <a:t>其中，</a:t>
            </a:r>
            <a:r>
              <a:rPr lang="en-US" altLang="zh-CN" dirty="0" err="1">
                <a:latin typeface="微软雅黑" panose="020B0503020204020204" pitchFamily="34" charset="-122"/>
                <a:ea typeface="微软雅黑" panose="020B0503020204020204" pitchFamily="34" charset="-122"/>
              </a:rPr>
              <a:t>diag</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表示根据向量</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创建一个对角矩阵，即</a:t>
            </a:r>
            <a:endParaRPr lang="zh-CN" altLang="en-US"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3"/>
          <a:stretch>
            <a:fillRect/>
          </a:stretch>
        </p:blipFill>
        <p:spPr>
          <a:xfrm>
            <a:off x="8724882" y="2437315"/>
            <a:ext cx="2851954" cy="12096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954107"/>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8.3 </a:t>
            </a:r>
            <a:r>
              <a:rPr lang="zh-CN" altLang="en-US" sz="2800" b="1" dirty="0">
                <a:solidFill>
                  <a:srgbClr val="000000"/>
                </a:solidFill>
                <a:latin typeface="微软雅黑" panose="020B0503020204020204" pitchFamily="34" charset="-122"/>
                <a:ea typeface="微软雅黑" panose="020B0503020204020204" pitchFamily="34" charset="-122"/>
              </a:rPr>
              <a:t>随时间反向传播（</a:t>
            </a:r>
            <a:r>
              <a:rPr lang="en-US" altLang="zh-CN" sz="2800" b="1" dirty="0">
                <a:solidFill>
                  <a:srgbClr val="000000"/>
                </a:solidFill>
                <a:latin typeface="微软雅黑" panose="020B0503020204020204" pitchFamily="34" charset="-122"/>
                <a:ea typeface="微软雅黑" panose="020B0503020204020204" pitchFamily="34" charset="-122"/>
              </a:rPr>
              <a:t>BPTT</a:t>
            </a:r>
            <a:r>
              <a:rPr lang="zh-CN" altLang="en-US" sz="2800" b="1" dirty="0">
                <a:solidFill>
                  <a:srgbClr val="000000"/>
                </a:solidFill>
                <a:latin typeface="微软雅黑" panose="020B0503020204020204" pitchFamily="34" charset="-122"/>
                <a:ea typeface="微软雅黑" panose="020B0503020204020204" pitchFamily="34" charset="-122"/>
              </a:rPr>
              <a:t>）</a:t>
            </a:r>
            <a:endParaRPr lang="zh-CN" altLang="en-US" sz="2800" b="1" dirty="0">
              <a:solidFill>
                <a:srgbClr val="000000"/>
              </a:solidFill>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52086" y="6433430"/>
            <a:ext cx="4694072" cy="295978"/>
          </a:xfrm>
          <a:prstGeom prst="rect">
            <a:avLst/>
          </a:prstGeom>
          <a:noFill/>
        </p:spPr>
        <p:txBody>
          <a:bodyPr wrap="square" rtlCol="0">
            <a:spAutoFit/>
          </a:bodyPr>
          <a:lstStyle/>
          <a:p>
            <a:pPr>
              <a:lnSpc>
                <a:spcPct val="150000"/>
              </a:lnSpc>
            </a:pPr>
            <a:r>
              <a:rPr lang="en-US" altLang="zh-CN" sz="1000" dirty="0">
                <a:latin typeface="微软雅黑" panose="020B0503020204020204" pitchFamily="34" charset="-122"/>
                <a:ea typeface="微软雅黑" panose="020B0503020204020204" pitchFamily="34" charset="-122"/>
              </a:rPr>
              <a:t>https://zybuluo.com/hanbingtao/note/541458</a:t>
            </a:r>
            <a:endParaRPr lang="en-US" altLang="zh-CN" sz="10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777846" y="983925"/>
            <a:ext cx="5229549" cy="581057"/>
          </a:xfrm>
          <a:prstGeom prst="rect">
            <a:avLst/>
          </a:prstGeom>
          <a:noFill/>
        </p:spPr>
        <p:txBody>
          <a:bodyPr wrap="square" rtlCol="0">
            <a:spAutoFit/>
          </a:bodyPr>
          <a:lstStyle/>
          <a:p>
            <a:pPr algn="l">
              <a:lnSpc>
                <a:spcPct val="150000"/>
              </a:lnSpc>
            </a:pPr>
            <a:r>
              <a:rPr lang="zh-CN" altLang="en-US" sz="2400" dirty="0">
                <a:latin typeface="微软雅黑" panose="020B0503020204020204" pitchFamily="34" charset="-122"/>
                <a:ea typeface="微软雅黑" panose="020B0503020204020204" pitchFamily="34" charset="-122"/>
              </a:rPr>
              <a:t>最后，将两项合在一起，可得：</a:t>
            </a:r>
            <a:endParaRPr lang="zh-CN" altLang="en-US" sz="2400" dirty="0">
              <a:latin typeface="微软雅黑" panose="020B0503020204020204" pitchFamily="34" charset="-122"/>
              <a:ea typeface="微软雅黑" panose="020B0503020204020204" pitchFamily="34" charset="-122"/>
            </a:endParaRPr>
          </a:p>
        </p:txBody>
      </p:sp>
      <p:grpSp>
        <p:nvGrpSpPr>
          <p:cNvPr id="10" name="组合 9"/>
          <p:cNvGrpSpPr/>
          <p:nvPr/>
        </p:nvGrpSpPr>
        <p:grpSpPr>
          <a:xfrm>
            <a:off x="3180173" y="1995612"/>
            <a:ext cx="8647518" cy="3875294"/>
            <a:chOff x="3180173" y="1995612"/>
            <a:chExt cx="8647518" cy="3875294"/>
          </a:xfrm>
        </p:grpSpPr>
        <p:pic>
          <p:nvPicPr>
            <p:cNvPr id="8" name="图片 7"/>
            <p:cNvPicPr>
              <a:picLocks noChangeAspect="1"/>
            </p:cNvPicPr>
            <p:nvPr/>
          </p:nvPicPr>
          <p:blipFill>
            <a:blip r:embed="rId1"/>
            <a:stretch>
              <a:fillRect/>
            </a:stretch>
          </p:blipFill>
          <p:spPr>
            <a:xfrm>
              <a:off x="3180173" y="1995612"/>
              <a:ext cx="4143539" cy="1293286"/>
            </a:xfrm>
            <a:prstGeom prst="rect">
              <a:avLst/>
            </a:prstGeom>
          </p:spPr>
        </p:pic>
        <p:pic>
          <p:nvPicPr>
            <p:cNvPr id="9" name="图片 8"/>
            <p:cNvPicPr>
              <a:picLocks noChangeAspect="1"/>
            </p:cNvPicPr>
            <p:nvPr/>
          </p:nvPicPr>
          <p:blipFill>
            <a:blip r:embed="rId2"/>
            <a:stretch>
              <a:fillRect/>
            </a:stretch>
          </p:blipFill>
          <p:spPr>
            <a:xfrm>
              <a:off x="4395802" y="3569102"/>
              <a:ext cx="7431889" cy="2301804"/>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954107"/>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8.3 </a:t>
            </a:r>
            <a:r>
              <a:rPr lang="zh-CN" altLang="en-US" sz="2800" b="1" dirty="0">
                <a:solidFill>
                  <a:srgbClr val="000000"/>
                </a:solidFill>
                <a:latin typeface="微软雅黑" panose="020B0503020204020204" pitchFamily="34" charset="-122"/>
                <a:ea typeface="微软雅黑" panose="020B0503020204020204" pitchFamily="34" charset="-122"/>
              </a:rPr>
              <a:t>随时间反向传播（</a:t>
            </a:r>
            <a:r>
              <a:rPr lang="en-US" altLang="zh-CN" sz="2800" b="1" dirty="0">
                <a:solidFill>
                  <a:srgbClr val="000000"/>
                </a:solidFill>
                <a:latin typeface="微软雅黑" panose="020B0503020204020204" pitchFamily="34" charset="-122"/>
                <a:ea typeface="微软雅黑" panose="020B0503020204020204" pitchFamily="34" charset="-122"/>
              </a:rPr>
              <a:t>BPTT</a:t>
            </a:r>
            <a:r>
              <a:rPr lang="zh-CN" altLang="en-US" sz="2800" b="1" dirty="0">
                <a:solidFill>
                  <a:srgbClr val="000000"/>
                </a:solidFill>
                <a:latin typeface="微软雅黑" panose="020B0503020204020204" pitchFamily="34" charset="-122"/>
                <a:ea typeface="微软雅黑" panose="020B0503020204020204" pitchFamily="34" charset="-122"/>
              </a:rPr>
              <a:t>）</a:t>
            </a:r>
            <a:endParaRPr lang="zh-CN" altLang="en-US" sz="2800" b="1" dirty="0">
              <a:solidFill>
                <a:srgbClr val="000000"/>
              </a:solidFill>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250371" y="5800631"/>
            <a:ext cx="6521337" cy="581057"/>
          </a:xfrm>
          <a:prstGeom prst="rect">
            <a:avLst/>
          </a:prstGeom>
          <a:noFill/>
        </p:spPr>
        <p:txBody>
          <a:bodyPr wrap="non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（式</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）就是将误差项沿时间反向传播的算法。</a:t>
            </a:r>
            <a:endParaRPr lang="zh-CN" altLang="en-US" sz="24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452086" y="6433430"/>
            <a:ext cx="4694072" cy="295978"/>
          </a:xfrm>
          <a:prstGeom prst="rect">
            <a:avLst/>
          </a:prstGeom>
          <a:noFill/>
        </p:spPr>
        <p:txBody>
          <a:bodyPr wrap="square" rtlCol="0">
            <a:spAutoFit/>
          </a:bodyPr>
          <a:lstStyle/>
          <a:p>
            <a:pPr>
              <a:lnSpc>
                <a:spcPct val="150000"/>
              </a:lnSpc>
            </a:pPr>
            <a:r>
              <a:rPr lang="en-US" altLang="zh-CN" sz="1000" dirty="0">
                <a:latin typeface="微软雅黑" panose="020B0503020204020204" pitchFamily="34" charset="-122"/>
                <a:ea typeface="微软雅黑" panose="020B0503020204020204" pitchFamily="34" charset="-122"/>
              </a:rPr>
              <a:t>https://zybuluo.com/hanbingtao/note/541458</a:t>
            </a:r>
            <a:endParaRPr lang="en-US" altLang="zh-CN" sz="10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4" name="文本框 3"/>
              <p:cNvSpPr txBox="1"/>
              <p:nvPr/>
            </p:nvSpPr>
            <p:spPr>
              <a:xfrm>
                <a:off x="452092" y="738778"/>
                <a:ext cx="11052824" cy="1200329"/>
              </a:xfrm>
              <a:prstGeom prst="rect">
                <a:avLst/>
              </a:prstGeom>
              <a:noFill/>
            </p:spPr>
            <p:txBody>
              <a:bodyPr wrap="square" rtlCol="0">
                <a:spAutoFit/>
              </a:bodyPr>
              <a:lstStyle/>
              <a:p>
                <a:pPr algn="l">
                  <a:lnSpc>
                    <a:spcPct val="150000"/>
                  </a:lnSpc>
                </a:pPr>
                <a:r>
                  <a:rPr lang="zh-CN" altLang="en-US" sz="2400" dirty="0">
                    <a:latin typeface="微软雅黑" panose="020B0503020204020204" pitchFamily="34" charset="-122"/>
                    <a:ea typeface="微软雅黑" panose="020B0503020204020204" pitchFamily="34" charset="-122"/>
                  </a:rPr>
                  <a:t>上式描述了</a:t>
                </a:r>
                <a:r>
                  <a:rPr lang="zh-CN" altLang="en-US" sz="2400" b="1" dirty="0">
                    <a:latin typeface="微软雅黑" panose="020B0503020204020204" pitchFamily="34" charset="-122"/>
                    <a:ea typeface="微软雅黑" panose="020B0503020204020204" pitchFamily="34" charset="-122"/>
                  </a:rPr>
                  <a:t>将</a:t>
                </a:r>
                <a14:m>
                  <m:oMath xmlns:m="http://schemas.openxmlformats.org/officeDocument/2006/math">
                    <m:r>
                      <a:rPr lang="zh-CN" altLang="en-US" sz="2400" b="1" i="1" smtClean="0">
                        <a:latin typeface="Cambria Math" panose="02040503050406030204" pitchFamily="18" charset="0"/>
                        <a:ea typeface="微软雅黑" panose="020B0503020204020204" pitchFamily="34" charset="-122"/>
                      </a:rPr>
                      <m:t>𝜹</m:t>
                    </m:r>
                    <m:r>
                      <a:rPr lang="zh-CN" altLang="en-US" sz="2400" b="1" i="1">
                        <a:latin typeface="Cambria Math" panose="02040503050406030204" pitchFamily="18" charset="0"/>
                        <a:ea typeface="微软雅黑" panose="020B0503020204020204" pitchFamily="34" charset="-122"/>
                      </a:rPr>
                      <m:t>沿</m:t>
                    </m:r>
                  </m:oMath>
                </a14:m>
                <a:r>
                  <a:rPr lang="zh-CN" altLang="en-US" sz="2400" b="1" dirty="0">
                    <a:latin typeface="微软雅黑" panose="020B0503020204020204" pitchFamily="34" charset="-122"/>
                    <a:ea typeface="微软雅黑" panose="020B0503020204020204" pitchFamily="34" charset="-122"/>
                  </a:rPr>
                  <a:t>时间往前传递一个时刻的规律</a:t>
                </a:r>
                <a:r>
                  <a:rPr lang="zh-CN" altLang="en-US" sz="2400" dirty="0">
                    <a:latin typeface="微软雅黑" panose="020B0503020204020204" pitchFamily="34" charset="-122"/>
                    <a:ea typeface="微软雅黑" panose="020B0503020204020204" pitchFamily="34" charset="-122"/>
                  </a:rPr>
                  <a:t>，有了这个规律，我们就可以求得任意时刻</a:t>
                </a:r>
                <a:r>
                  <a:rPr lang="en-US" altLang="zh-CN" sz="2400" dirty="0">
                    <a:latin typeface="微软雅黑" panose="020B0503020204020204" pitchFamily="34" charset="-122"/>
                    <a:ea typeface="微软雅黑" panose="020B0503020204020204" pitchFamily="34" charset="-122"/>
                  </a:rPr>
                  <a:t>k</a:t>
                </a:r>
                <a:r>
                  <a:rPr lang="zh-CN" altLang="en-US" sz="2400" dirty="0">
                    <a:latin typeface="微软雅黑" panose="020B0503020204020204" pitchFamily="34" charset="-122"/>
                    <a:ea typeface="微软雅黑" panose="020B0503020204020204" pitchFamily="34" charset="-122"/>
                  </a:rPr>
                  <a:t>的误差项</a:t>
                </a:r>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r>
                          <a:rPr lang="zh-CN" altLang="en-US" sz="2400" i="1" smtClean="0">
                            <a:latin typeface="Cambria Math" panose="02040503050406030204" pitchFamily="18" charset="0"/>
                            <a:ea typeface="微软雅黑" panose="020B0503020204020204" pitchFamily="34" charset="-122"/>
                          </a:rPr>
                          <m:t>𝛿</m:t>
                        </m:r>
                      </m:e>
                      <m:sub>
                        <m:r>
                          <m:rPr>
                            <m:sty m:val="p"/>
                          </m:rPr>
                          <a:rPr lang="en-US" altLang="zh-CN" sz="2400" i="1">
                            <a:latin typeface="Cambria Math" panose="02040503050406030204" pitchFamily="18" charset="0"/>
                            <a:ea typeface="微软雅黑" panose="020B0503020204020204" pitchFamily="34" charset="-122"/>
                          </a:rPr>
                          <m:t>k</m:t>
                        </m:r>
                      </m:sub>
                    </m:sSub>
                  </m:oMath>
                </a14:m>
                <a:endParaRPr lang="zh-CN" altLang="en-US" sz="2400" dirty="0">
                  <a:latin typeface="微软雅黑" panose="020B0503020204020204" pitchFamily="34" charset="-122"/>
                  <a:ea typeface="微软雅黑" panose="020B0503020204020204" pitchFamily="34" charset="-122"/>
                </a:endParaRPr>
              </a:p>
            </p:txBody>
          </p:sp>
        </mc:Choice>
        <mc:Fallback>
          <p:sp>
            <p:nvSpPr>
              <p:cNvPr id="4" name="文本框 3"/>
              <p:cNvSpPr txBox="1">
                <a:spLocks noRot="1" noChangeAspect="1" noMove="1" noResize="1" noEditPoints="1" noAdjustHandles="1" noChangeArrowheads="1" noChangeShapeType="1" noTextEdit="1"/>
              </p:cNvSpPr>
              <p:nvPr/>
            </p:nvSpPr>
            <p:spPr>
              <a:xfrm>
                <a:off x="452092" y="738778"/>
                <a:ext cx="11052824" cy="1200329"/>
              </a:xfrm>
              <a:prstGeom prst="rect">
                <a:avLst/>
              </a:prstGeom>
              <a:blipFill rotWithShape="1">
                <a:blip r:embed="rId1"/>
                <a:stretch>
                  <a:fillRect l="-5" t="-23" r="6" b="38"/>
                </a:stretch>
              </a:blipFill>
            </p:spPr>
            <p:txBody>
              <a:bodyPr/>
              <a:lstStyle/>
              <a:p>
                <a:r>
                  <a:rPr lang="zh-CN" altLang="en-US">
                    <a:noFill/>
                  </a:rPr>
                  <a:t> </a:t>
                </a:r>
              </a:p>
            </p:txBody>
          </p:sp>
        </mc:Fallback>
      </mc:AlternateContent>
      <p:sp>
        <p:nvSpPr>
          <p:cNvPr id="11" name="文本框 10"/>
          <p:cNvSpPr txBox="1"/>
          <p:nvPr/>
        </p:nvSpPr>
        <p:spPr>
          <a:xfrm>
            <a:off x="9876407" y="4885319"/>
            <a:ext cx="2392326" cy="499624"/>
          </a:xfrm>
          <a:prstGeom prst="rect">
            <a:avLst/>
          </a:prstGeom>
          <a:noFill/>
        </p:spPr>
        <p:txBody>
          <a:bodyPr wrap="square" rtlCol="0">
            <a:spAutoFit/>
          </a:bodyPr>
          <a:lstStyle/>
          <a:p>
            <a:pPr algn="l">
              <a:lnSpc>
                <a:spcPct val="150000"/>
              </a:lnSpc>
            </a:pPr>
            <a:r>
              <a:rPr lang="zh-CN" altLang="en-US" sz="2000" b="1" dirty="0">
                <a:latin typeface="微软雅黑" panose="020B0503020204020204" pitchFamily="34" charset="-122"/>
                <a:ea typeface="微软雅黑" panose="020B0503020204020204" pitchFamily="34" charset="-122"/>
              </a:rPr>
              <a:t>（式</a:t>
            </a: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grpSp>
        <p:nvGrpSpPr>
          <p:cNvPr id="13" name="组合 12"/>
          <p:cNvGrpSpPr/>
          <p:nvPr/>
        </p:nvGrpSpPr>
        <p:grpSpPr>
          <a:xfrm>
            <a:off x="2176516" y="2045261"/>
            <a:ext cx="8621395" cy="3583940"/>
            <a:chOff x="3891" y="3236"/>
            <a:chExt cx="13577" cy="5644"/>
          </a:xfrm>
        </p:grpSpPr>
        <p:grpSp>
          <p:nvGrpSpPr>
            <p:cNvPr id="14" name="组合 13"/>
            <p:cNvGrpSpPr/>
            <p:nvPr/>
          </p:nvGrpSpPr>
          <p:grpSpPr>
            <a:xfrm>
              <a:off x="3891" y="3236"/>
              <a:ext cx="12971" cy="5645"/>
              <a:chOff x="2466769" y="1828784"/>
              <a:chExt cx="8236525" cy="3584393"/>
            </a:xfrm>
          </p:grpSpPr>
          <p:pic>
            <p:nvPicPr>
              <p:cNvPr id="16" name="图片 15"/>
              <p:cNvPicPr>
                <a:picLocks noChangeAspect="1"/>
              </p:cNvPicPr>
              <p:nvPr/>
            </p:nvPicPr>
            <p:blipFill>
              <a:blip r:embed="rId2"/>
              <a:stretch>
                <a:fillRect/>
              </a:stretch>
            </p:blipFill>
            <p:spPr>
              <a:xfrm>
                <a:off x="2466769" y="1828784"/>
                <a:ext cx="2296615" cy="1369343"/>
              </a:xfrm>
              <a:prstGeom prst="rect">
                <a:avLst/>
              </a:prstGeom>
            </p:spPr>
          </p:pic>
          <p:pic>
            <p:nvPicPr>
              <p:cNvPr id="17" name="图片 16"/>
              <p:cNvPicPr>
                <a:picLocks noChangeAspect="1"/>
              </p:cNvPicPr>
              <p:nvPr/>
            </p:nvPicPr>
            <p:blipFill>
              <a:blip r:embed="rId3"/>
              <a:srcRect r="4398"/>
              <a:stretch>
                <a:fillRect/>
              </a:stretch>
            </p:blipFill>
            <p:spPr>
              <a:xfrm>
                <a:off x="2781034" y="3288314"/>
                <a:ext cx="7922260" cy="1045210"/>
              </a:xfrm>
              <a:prstGeom prst="rect">
                <a:avLst/>
              </a:prstGeom>
            </p:spPr>
          </p:pic>
          <p:pic>
            <p:nvPicPr>
              <p:cNvPr id="18" name="图片 17"/>
              <p:cNvPicPr>
                <a:picLocks noChangeAspect="1"/>
              </p:cNvPicPr>
              <p:nvPr/>
            </p:nvPicPr>
            <p:blipFill>
              <a:blip r:embed="rId4"/>
              <a:stretch>
                <a:fillRect/>
              </a:stretch>
            </p:blipFill>
            <p:spPr>
              <a:xfrm>
                <a:off x="2781658" y="4424583"/>
                <a:ext cx="3523450" cy="988594"/>
              </a:xfrm>
              <a:prstGeom prst="rect">
                <a:avLst/>
              </a:prstGeom>
            </p:spPr>
          </p:pic>
        </p:grpSp>
        <p:pic>
          <p:nvPicPr>
            <p:cNvPr id="15" name="图片 14" descr="_)@U6[O(KO]1AUT3QR1W$CH"/>
            <p:cNvPicPr>
              <a:picLocks noChangeAspect="1"/>
            </p:cNvPicPr>
            <p:nvPr/>
          </p:nvPicPr>
          <p:blipFill>
            <a:blip r:embed="rId5"/>
            <a:srcRect l="31416" r="24840"/>
            <a:stretch>
              <a:fillRect/>
            </a:stretch>
          </p:blipFill>
          <p:spPr>
            <a:xfrm>
              <a:off x="16862" y="6106"/>
              <a:ext cx="607" cy="1217"/>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954107"/>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8.3 </a:t>
            </a:r>
            <a:r>
              <a:rPr lang="zh-CN" altLang="en-US" sz="2800" b="1" dirty="0">
                <a:solidFill>
                  <a:srgbClr val="000000"/>
                </a:solidFill>
                <a:latin typeface="微软雅黑" panose="020B0503020204020204" pitchFamily="34" charset="-122"/>
                <a:ea typeface="微软雅黑" panose="020B0503020204020204" pitchFamily="34" charset="-122"/>
              </a:rPr>
              <a:t>随时间反向传播（</a:t>
            </a:r>
            <a:r>
              <a:rPr lang="en-US" altLang="zh-CN" sz="2800" b="1" dirty="0">
                <a:solidFill>
                  <a:srgbClr val="000000"/>
                </a:solidFill>
                <a:latin typeface="微软雅黑" panose="020B0503020204020204" pitchFamily="34" charset="-122"/>
                <a:ea typeface="微软雅黑" panose="020B0503020204020204" pitchFamily="34" charset="-122"/>
              </a:rPr>
              <a:t>BPTT</a:t>
            </a:r>
            <a:r>
              <a:rPr lang="zh-CN" altLang="en-US" sz="2800" b="1" dirty="0">
                <a:solidFill>
                  <a:srgbClr val="000000"/>
                </a:solidFill>
                <a:latin typeface="微软雅黑" panose="020B0503020204020204" pitchFamily="34" charset="-122"/>
                <a:ea typeface="微软雅黑" panose="020B0503020204020204" pitchFamily="34" charset="-122"/>
              </a:rPr>
              <a:t>）</a:t>
            </a:r>
            <a:endParaRPr lang="zh-CN" altLang="en-US" sz="2800" b="1" dirty="0">
              <a:solidFill>
                <a:srgbClr val="000000"/>
              </a:solidFill>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2" name="矩形 1"/>
          <p:cNvSpPr/>
          <p:nvPr/>
        </p:nvSpPr>
        <p:spPr>
          <a:xfrm>
            <a:off x="563094" y="976054"/>
            <a:ext cx="11544300" cy="461665"/>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rPr>
              <a:t>循环层</a:t>
            </a:r>
            <a:r>
              <a:rPr lang="zh-CN" altLang="en-US" sz="2400" dirty="0">
                <a:latin typeface="微软雅黑" panose="020B0503020204020204" pitchFamily="34" charset="-122"/>
                <a:ea typeface="微软雅黑" panose="020B0503020204020204" pitchFamily="34" charset="-122"/>
              </a:rPr>
              <a:t>将</a:t>
            </a:r>
            <a:r>
              <a:rPr lang="zh-CN" altLang="en-US" sz="2400" b="1" dirty="0">
                <a:latin typeface="微软雅黑" panose="020B0503020204020204" pitchFamily="34" charset="-122"/>
                <a:ea typeface="微软雅黑" panose="020B0503020204020204" pitchFamily="34" charset="-122"/>
              </a:rPr>
              <a:t>误差项</a:t>
            </a:r>
            <a:r>
              <a:rPr lang="zh-CN" altLang="en-US" sz="2400" dirty="0">
                <a:latin typeface="微软雅黑" panose="020B0503020204020204" pitchFamily="34" charset="-122"/>
                <a:ea typeface="微软雅黑" panose="020B0503020204020204" pitchFamily="34" charset="-122"/>
              </a:rPr>
              <a:t>反向传递到上一层网络，与普通的</a:t>
            </a:r>
            <a:r>
              <a:rPr lang="zh-CN" altLang="en-US" sz="2400" b="1" dirty="0">
                <a:latin typeface="微软雅黑" panose="020B0503020204020204" pitchFamily="34" charset="-122"/>
                <a:ea typeface="微软雅黑" panose="020B0503020204020204" pitchFamily="34" charset="-122"/>
              </a:rPr>
              <a:t>全连接层完全</a:t>
            </a:r>
            <a:r>
              <a:rPr lang="zh-CN" altLang="en-US" sz="2400" dirty="0">
                <a:latin typeface="微软雅黑" panose="020B0503020204020204" pitchFamily="34" charset="-122"/>
                <a:ea typeface="微软雅黑" panose="020B0503020204020204" pitchFamily="34" charset="-122"/>
              </a:rPr>
              <a:t>一样</a:t>
            </a:r>
            <a:endParaRPr lang="zh-CN" altLang="en-US" sz="24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452086" y="6433430"/>
            <a:ext cx="4694072" cy="295978"/>
          </a:xfrm>
          <a:prstGeom prst="rect">
            <a:avLst/>
          </a:prstGeom>
          <a:noFill/>
        </p:spPr>
        <p:txBody>
          <a:bodyPr wrap="square" rtlCol="0">
            <a:spAutoFit/>
          </a:bodyPr>
          <a:lstStyle/>
          <a:p>
            <a:pPr>
              <a:lnSpc>
                <a:spcPct val="150000"/>
              </a:lnSpc>
            </a:pPr>
            <a:r>
              <a:rPr lang="en-US" altLang="zh-CN" sz="1000" dirty="0">
                <a:latin typeface="微软雅黑" panose="020B0503020204020204" pitchFamily="34" charset="-122"/>
                <a:ea typeface="微软雅黑" panose="020B0503020204020204" pitchFamily="34" charset="-122"/>
              </a:rPr>
              <a:t>https://zybuluo.com/hanbingtao/note/541458</a:t>
            </a:r>
            <a:endParaRPr lang="en-US" altLang="zh-CN" sz="10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3" name="文本框 2"/>
              <p:cNvSpPr txBox="1"/>
              <p:nvPr/>
            </p:nvSpPr>
            <p:spPr>
              <a:xfrm>
                <a:off x="563094" y="1802795"/>
                <a:ext cx="8107123" cy="587469"/>
              </a:xfrm>
              <a:prstGeom prst="rect">
                <a:avLst/>
              </a:prstGeom>
              <a:noFill/>
            </p:spPr>
            <p:txBody>
              <a:bodyPr wrap="square" rtlCol="0">
                <a:spAutoFit/>
              </a:bodyPr>
              <a:lstStyle/>
              <a:p>
                <a:pPr>
                  <a:lnSpc>
                    <a:spcPct val="150000"/>
                  </a:lnSpc>
                </a:pPr>
                <a:r>
                  <a:rPr lang="zh-CN" altLang="en-US" sz="2400" b="1" dirty="0">
                    <a:latin typeface="微软雅黑" panose="020B0503020204020204" pitchFamily="34" charset="-122"/>
                    <a:ea typeface="微软雅黑" panose="020B0503020204020204" pitchFamily="34" charset="-122"/>
                  </a:rPr>
                  <a:t>循环层</a:t>
                </a:r>
                <a:r>
                  <a:rPr lang="zh-CN" altLang="en-US" sz="2400" dirty="0">
                    <a:latin typeface="微软雅黑" panose="020B0503020204020204" pitchFamily="34" charset="-122"/>
                    <a:ea typeface="微软雅黑" panose="020B0503020204020204" pitchFamily="34" charset="-122"/>
                  </a:rPr>
                  <a:t>的</a:t>
                </a:r>
                <a:r>
                  <a:rPr lang="zh-CN" altLang="en-US" sz="2400" b="1" dirty="0">
                    <a:latin typeface="微软雅黑" panose="020B0503020204020204" pitchFamily="34" charset="-122"/>
                    <a:ea typeface="微软雅黑" panose="020B0503020204020204" pitchFamily="34" charset="-122"/>
                  </a:rPr>
                  <a:t>加权输入</a:t>
                </a:r>
                <a14:m>
                  <m:oMath xmlns:m="http://schemas.openxmlformats.org/officeDocument/2006/math">
                    <m:sSup>
                      <m:sSupPr>
                        <m:ctrlPr>
                          <a:rPr lang="en-US" altLang="zh-CN" sz="2400" i="1" smtClean="0">
                            <a:latin typeface="Cambria Math" panose="02040503050406030204" pitchFamily="18" charset="0"/>
                            <a:ea typeface="微软雅黑" panose="020B0503020204020204" pitchFamily="34" charset="-122"/>
                          </a:rPr>
                        </m:ctrlPr>
                      </m:sSupPr>
                      <m:e>
                        <m:r>
                          <a:rPr lang="en-US" altLang="zh-CN" sz="2400" b="0" i="1" smtClean="0">
                            <a:latin typeface="Cambria Math" panose="02040503050406030204" pitchFamily="18" charset="0"/>
                            <a:ea typeface="微软雅黑" panose="020B0503020204020204" pitchFamily="34" charset="-122"/>
                          </a:rPr>
                          <m:t>𝑛𝑒𝑡</m:t>
                        </m:r>
                      </m:e>
                      <m:sup>
                        <m:r>
                          <a:rPr lang="en-US" altLang="zh-CN" sz="2400" b="0" i="1" smtClean="0">
                            <a:latin typeface="Cambria Math" panose="02040503050406030204" pitchFamily="18" charset="0"/>
                            <a:ea typeface="微软雅黑" panose="020B0503020204020204" pitchFamily="34" charset="-122"/>
                          </a:rPr>
                          <m:t>𝑙</m:t>
                        </m:r>
                      </m:sup>
                    </m:sSup>
                    <m:r>
                      <a:rPr lang="zh-CN" altLang="en-US" sz="2400" i="1">
                        <a:latin typeface="Cambria Math" panose="02040503050406030204" pitchFamily="18" charset="0"/>
                        <a:ea typeface="微软雅黑" panose="020B0503020204020204" pitchFamily="34" charset="-122"/>
                      </a:rPr>
                      <m:t>与</m:t>
                    </m:r>
                  </m:oMath>
                </a14:m>
                <a:r>
                  <a:rPr lang="zh-CN" altLang="en-US" sz="2400" dirty="0">
                    <a:latin typeface="微软雅黑" panose="020B0503020204020204" pitchFamily="34" charset="-122"/>
                    <a:ea typeface="微软雅黑" panose="020B0503020204020204" pitchFamily="34" charset="-122"/>
                  </a:rPr>
                  <a:t>上一层的</a:t>
                </a:r>
                <a:r>
                  <a:rPr lang="zh-CN" altLang="en-US" sz="2400" b="1" dirty="0">
                    <a:latin typeface="微软雅黑" panose="020B0503020204020204" pitchFamily="34" charset="-122"/>
                    <a:ea typeface="微软雅黑" panose="020B0503020204020204" pitchFamily="34" charset="-122"/>
                  </a:rPr>
                  <a:t>加权输入</a:t>
                </a:r>
                <a14:m>
                  <m:oMath xmlns:m="http://schemas.openxmlformats.org/officeDocument/2006/math">
                    <m:sSup>
                      <m:sSupPr>
                        <m:ctrlPr>
                          <a:rPr lang="en-US" altLang="zh-CN" sz="2400" i="1">
                            <a:latin typeface="Cambria Math" panose="02040503050406030204" pitchFamily="18" charset="0"/>
                            <a:ea typeface="微软雅黑" panose="020B0503020204020204" pitchFamily="34" charset="-122"/>
                          </a:rPr>
                        </m:ctrlPr>
                      </m:sSupPr>
                      <m:e>
                        <m:r>
                          <a:rPr lang="en-US" altLang="zh-CN" sz="2400" b="0" i="1" smtClean="0">
                            <a:latin typeface="Cambria Math" panose="02040503050406030204" pitchFamily="18" charset="0"/>
                            <a:ea typeface="微软雅黑" panose="020B0503020204020204" pitchFamily="34" charset="-122"/>
                          </a:rPr>
                          <m:t>𝑛𝑒𝑡</m:t>
                        </m:r>
                      </m:e>
                      <m:sup>
                        <m:r>
                          <a:rPr lang="en-US" altLang="zh-CN" sz="2400" b="0" i="1" smtClean="0">
                            <a:latin typeface="Cambria Math" panose="02040503050406030204" pitchFamily="18" charset="0"/>
                            <a:ea typeface="微软雅黑" panose="020B0503020204020204" pitchFamily="34" charset="-122"/>
                          </a:rPr>
                          <m:t>𝑙</m:t>
                        </m:r>
                        <m:r>
                          <a:rPr lang="en-US" altLang="zh-CN" sz="2400" i="1">
                            <a:latin typeface="Cambria Math" panose="02040503050406030204" pitchFamily="18" charset="0"/>
                            <a:ea typeface="微软雅黑" panose="020B0503020204020204" pitchFamily="34" charset="-122"/>
                          </a:rPr>
                          <m:t>−</m:t>
                        </m:r>
                        <m:r>
                          <a:rPr lang="en-US" altLang="zh-CN" sz="2400" b="0" i="1" smtClean="0">
                            <a:latin typeface="Cambria Math" panose="02040503050406030204" pitchFamily="18" charset="0"/>
                            <a:ea typeface="微软雅黑" panose="020B0503020204020204" pitchFamily="34" charset="-122"/>
                          </a:rPr>
                          <m:t>1</m:t>
                        </m:r>
                      </m:sup>
                    </m:sSup>
                  </m:oMath>
                </a14:m>
                <a:r>
                  <a:rPr lang="zh-CN" altLang="en-US" sz="2400" dirty="0">
                    <a:latin typeface="微软雅黑" panose="020B0503020204020204" pitchFamily="34" charset="-122"/>
                    <a:ea typeface="微软雅黑" panose="020B0503020204020204" pitchFamily="34" charset="-122"/>
                  </a:rPr>
                  <a:t>关系如下：</a:t>
                </a:r>
                <a:endParaRPr lang="zh-CN" altLang="en-US" sz="2400" dirty="0">
                  <a:latin typeface="微软雅黑" panose="020B0503020204020204" pitchFamily="34" charset="-122"/>
                  <a:ea typeface="微软雅黑" panose="020B0503020204020204" pitchFamily="34" charset="-122"/>
                </a:endParaRPr>
              </a:p>
            </p:txBody>
          </p:sp>
        </mc:Choice>
        <mc:Fallback>
          <p:sp>
            <p:nvSpPr>
              <p:cNvPr id="3" name="文本框 2"/>
              <p:cNvSpPr txBox="1">
                <a:spLocks noRot="1" noChangeAspect="1" noMove="1" noResize="1" noEditPoints="1" noAdjustHandles="1" noChangeArrowheads="1" noChangeShapeType="1" noTextEdit="1"/>
              </p:cNvSpPr>
              <p:nvPr/>
            </p:nvSpPr>
            <p:spPr>
              <a:xfrm>
                <a:off x="563094" y="1802795"/>
                <a:ext cx="8107123" cy="587469"/>
              </a:xfrm>
              <a:prstGeom prst="rect">
                <a:avLst/>
              </a:prstGeom>
              <a:blipFill rotWithShape="1">
                <a:blip r:embed="rId1"/>
                <a:stretch>
                  <a:fillRect l="-6" t="-5" r="-643" b="-7978"/>
                </a:stretch>
              </a:blipFill>
            </p:spPr>
            <p:txBody>
              <a:bodyPr/>
              <a:lstStyle/>
              <a:p>
                <a:r>
                  <a:rPr lang="zh-CN" altLang="en-US">
                    <a:noFill/>
                  </a:rPr>
                  <a:t> </a:t>
                </a:r>
              </a:p>
            </p:txBody>
          </p:sp>
        </mc:Fallback>
      </mc:AlternateContent>
      <p:pic>
        <p:nvPicPr>
          <p:cNvPr id="7" name="图片 6"/>
          <p:cNvPicPr>
            <a:picLocks noChangeAspect="1"/>
          </p:cNvPicPr>
          <p:nvPr/>
        </p:nvPicPr>
        <p:blipFill>
          <a:blip r:embed="rId2"/>
          <a:stretch>
            <a:fillRect/>
          </a:stretch>
        </p:blipFill>
        <p:spPr>
          <a:xfrm>
            <a:off x="1512525" y="2966136"/>
            <a:ext cx="4018518" cy="1312169"/>
          </a:xfrm>
          <a:prstGeom prst="rect">
            <a:avLst/>
          </a:prstGeom>
        </p:spPr>
      </p:pic>
      <mc:AlternateContent xmlns:mc="http://schemas.openxmlformats.org/markup-compatibility/2006">
        <mc:Choice xmlns:a14="http://schemas.microsoft.com/office/drawing/2010/main" Requires="a14">
          <p:sp>
            <p:nvSpPr>
              <p:cNvPr id="8" name="文本框 7"/>
              <p:cNvSpPr txBox="1"/>
              <p:nvPr/>
            </p:nvSpPr>
            <p:spPr>
              <a:xfrm>
                <a:off x="563094" y="4854177"/>
                <a:ext cx="11065811" cy="1165960"/>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上式中的</a:t>
                </a:r>
                <a14:m>
                  <m:oMath xmlns:m="http://schemas.openxmlformats.org/officeDocument/2006/math">
                    <m:sSubSup>
                      <m:sSubSupPr>
                        <m:ctrlPr>
                          <a:rPr lang="en-US" altLang="zh-CN" sz="2400" i="1" smtClean="0">
                            <a:latin typeface="Cambria Math" panose="02040503050406030204" pitchFamily="18" charset="0"/>
                            <a:ea typeface="微软雅黑" panose="020B0503020204020204" pitchFamily="34" charset="-122"/>
                          </a:rPr>
                        </m:ctrlPr>
                      </m:sSubSupPr>
                      <m:e>
                        <m:r>
                          <a:rPr lang="en-US" altLang="zh-CN" sz="2400" b="0" i="1" smtClean="0">
                            <a:latin typeface="Cambria Math" panose="02040503050406030204" pitchFamily="18" charset="0"/>
                            <a:ea typeface="微软雅黑" panose="020B0503020204020204" pitchFamily="34" charset="-122"/>
                          </a:rPr>
                          <m:t>𝑛𝑒𝑡</m:t>
                        </m:r>
                      </m:e>
                      <m:sub>
                        <m:r>
                          <a:rPr lang="en-US" altLang="zh-CN" sz="2400" b="0" i="1" smtClean="0">
                            <a:latin typeface="Cambria Math" panose="02040503050406030204" pitchFamily="18" charset="0"/>
                            <a:ea typeface="微软雅黑" panose="020B0503020204020204" pitchFamily="34" charset="-122"/>
                          </a:rPr>
                          <m:t>𝑡</m:t>
                        </m:r>
                      </m:sub>
                      <m:sup>
                        <m:r>
                          <a:rPr lang="en-US" altLang="zh-CN" sz="2400" b="0" i="1" smtClean="0">
                            <a:latin typeface="Cambria Math" panose="02040503050406030204" pitchFamily="18" charset="0"/>
                            <a:ea typeface="微软雅黑" panose="020B0503020204020204" pitchFamily="34" charset="-122"/>
                          </a:rPr>
                          <m:t>𝑙</m:t>
                        </m:r>
                      </m:sup>
                    </m:sSubSup>
                  </m:oMath>
                </a14:m>
                <a:r>
                  <a:rPr lang="zh-CN" altLang="en-US" sz="2400" dirty="0">
                    <a:latin typeface="微软雅黑" panose="020B0503020204020204" pitchFamily="34" charset="-122"/>
                    <a:ea typeface="微软雅黑" panose="020B0503020204020204" pitchFamily="34" charset="-122"/>
                  </a:rPr>
                  <a:t>式第</a:t>
                </a:r>
                <a:r>
                  <a:rPr lang="en-US" altLang="zh-CN" sz="2400" dirty="0">
                    <a:latin typeface="微软雅黑" panose="020B0503020204020204" pitchFamily="34" charset="-122"/>
                    <a:ea typeface="微软雅黑" panose="020B0503020204020204" pitchFamily="34" charset="-122"/>
                  </a:rPr>
                  <a:t>l</a:t>
                </a:r>
                <a:r>
                  <a:rPr lang="zh-CN" altLang="en-US" sz="2400" dirty="0">
                    <a:latin typeface="微软雅黑" panose="020B0503020204020204" pitchFamily="34" charset="-122"/>
                    <a:ea typeface="微软雅黑" panose="020B0503020204020204" pitchFamily="34" charset="-122"/>
                  </a:rPr>
                  <a:t>层神经元的</a:t>
                </a:r>
                <a:r>
                  <a:rPr lang="zh-CN" altLang="en-US" sz="2400" b="1" dirty="0">
                    <a:latin typeface="微软雅黑" panose="020B0503020204020204" pitchFamily="34" charset="-122"/>
                    <a:ea typeface="微软雅黑" panose="020B0503020204020204" pitchFamily="34" charset="-122"/>
                  </a:rPr>
                  <a:t>加权输入</a:t>
                </a:r>
                <a:r>
                  <a:rPr lang="zh-CN" altLang="en-US" sz="2400" dirty="0">
                    <a:latin typeface="微软雅黑" panose="020B0503020204020204" pitchFamily="34" charset="-122"/>
                    <a:ea typeface="微软雅黑" panose="020B0503020204020204" pitchFamily="34" charset="-122"/>
                  </a:rPr>
                  <a:t>（假设第</a:t>
                </a:r>
                <a:r>
                  <a:rPr lang="en-US" altLang="zh-CN" sz="2400" dirty="0">
                    <a:latin typeface="微软雅黑" panose="020B0503020204020204" pitchFamily="34" charset="-122"/>
                    <a:ea typeface="微软雅黑" panose="020B0503020204020204" pitchFamily="34" charset="-122"/>
                  </a:rPr>
                  <a:t>l</a:t>
                </a:r>
                <a:r>
                  <a:rPr lang="zh-CN" altLang="en-US" sz="2400" dirty="0">
                    <a:latin typeface="微软雅黑" panose="020B0503020204020204" pitchFamily="34" charset="-122"/>
                    <a:ea typeface="微软雅黑" panose="020B0503020204020204" pitchFamily="34" charset="-122"/>
                  </a:rPr>
                  <a:t>层是</a:t>
                </a:r>
                <a:r>
                  <a:rPr lang="zh-CN" altLang="en-US" sz="2400" b="1" dirty="0">
                    <a:latin typeface="微软雅黑" panose="020B0503020204020204" pitchFamily="34" charset="-122"/>
                    <a:ea typeface="微软雅黑" panose="020B0503020204020204" pitchFamily="34" charset="-122"/>
                  </a:rPr>
                  <a:t>循环层</a:t>
                </a:r>
                <a:r>
                  <a:rPr lang="zh-CN" altLang="en-US" sz="2400" dirty="0">
                    <a:latin typeface="微软雅黑" panose="020B0503020204020204" pitchFamily="34" charset="-122"/>
                    <a:ea typeface="微软雅黑" panose="020B0503020204020204" pitchFamily="34" charset="-122"/>
                  </a:rPr>
                  <a:t>）；</a:t>
                </a:r>
                <a:r>
                  <a:rPr lang="en-US" altLang="zh-CN" sz="2400" dirty="0">
                    <a:ea typeface="微软雅黑" panose="020B0503020204020204" pitchFamily="34" charset="-122"/>
                  </a:rPr>
                  <a:t> </a:t>
                </a:r>
                <a14:m>
                  <m:oMath xmlns:m="http://schemas.openxmlformats.org/officeDocument/2006/math">
                    <m:sSubSup>
                      <m:sSubSupPr>
                        <m:ctrlPr>
                          <a:rPr lang="en-US" altLang="zh-CN" sz="2400" i="1">
                            <a:latin typeface="Cambria Math" panose="02040503050406030204" pitchFamily="18" charset="0"/>
                            <a:ea typeface="微软雅黑" panose="020B0503020204020204" pitchFamily="34" charset="-122"/>
                          </a:rPr>
                        </m:ctrlPr>
                      </m:sSubSupPr>
                      <m:e>
                        <m:r>
                          <a:rPr lang="en-US" altLang="zh-CN" sz="2400" i="1">
                            <a:latin typeface="Cambria Math" panose="02040503050406030204" pitchFamily="18" charset="0"/>
                            <a:ea typeface="微软雅黑" panose="020B0503020204020204" pitchFamily="34" charset="-122"/>
                          </a:rPr>
                          <m:t>𝑛𝑒𝑡</m:t>
                        </m:r>
                      </m:e>
                      <m:sub>
                        <m:r>
                          <a:rPr lang="en-US" altLang="zh-CN" sz="2400" i="1">
                            <a:latin typeface="Cambria Math" panose="02040503050406030204" pitchFamily="18" charset="0"/>
                            <a:ea typeface="微软雅黑" panose="020B0503020204020204" pitchFamily="34" charset="-122"/>
                          </a:rPr>
                          <m:t>𝑡</m:t>
                        </m:r>
                      </m:sub>
                      <m:sup>
                        <m:r>
                          <a:rPr lang="en-US" altLang="zh-CN" sz="2400" i="1">
                            <a:latin typeface="Cambria Math" panose="02040503050406030204" pitchFamily="18" charset="0"/>
                            <a:ea typeface="微软雅黑" panose="020B0503020204020204" pitchFamily="34" charset="-122"/>
                          </a:rPr>
                          <m:t>𝑙</m:t>
                        </m:r>
                        <m:r>
                          <a:rPr lang="en-US" altLang="zh-CN" sz="2400" i="1" smtClean="0">
                            <a:latin typeface="Cambria Math" panose="02040503050406030204" pitchFamily="18" charset="0"/>
                            <a:ea typeface="微软雅黑" panose="020B0503020204020204" pitchFamily="34" charset="-122"/>
                          </a:rPr>
                          <m:t>−</m:t>
                        </m:r>
                        <m:r>
                          <a:rPr lang="en-US" altLang="zh-CN" sz="2400" i="1">
                            <a:latin typeface="Cambria Math" panose="02040503050406030204" pitchFamily="18" charset="0"/>
                            <a:ea typeface="微软雅黑" panose="020B0503020204020204" pitchFamily="34" charset="-122"/>
                          </a:rPr>
                          <m:t>1</m:t>
                        </m:r>
                      </m:sup>
                    </m:sSubSup>
                  </m:oMath>
                </a14:m>
                <a:r>
                  <a:rPr lang="zh-CN" altLang="en-US" sz="2400" dirty="0">
                    <a:latin typeface="微软雅黑" panose="020B0503020204020204" pitchFamily="34" charset="-122"/>
                    <a:ea typeface="微软雅黑" panose="020B0503020204020204" pitchFamily="34" charset="-122"/>
                  </a:rPr>
                  <a:t>是第</a:t>
                </a:r>
                <a:r>
                  <a:rPr lang="en-US" altLang="zh-CN" sz="2400" dirty="0">
                    <a:latin typeface="微软雅黑" panose="020B0503020204020204" pitchFamily="34" charset="-122"/>
                    <a:ea typeface="微软雅黑" panose="020B0503020204020204" pitchFamily="34" charset="-122"/>
                  </a:rPr>
                  <a:t>l-1</a:t>
                </a:r>
                <a:r>
                  <a:rPr lang="zh-CN" altLang="en-US" sz="2400" dirty="0">
                    <a:latin typeface="微软雅黑" panose="020B0503020204020204" pitchFamily="34" charset="-122"/>
                    <a:ea typeface="微软雅黑" panose="020B0503020204020204" pitchFamily="34" charset="-122"/>
                  </a:rPr>
                  <a:t>层神经元的</a:t>
                </a:r>
                <a:r>
                  <a:rPr lang="zh-CN" altLang="en-US" sz="2400" b="1" dirty="0">
                    <a:latin typeface="微软雅黑" panose="020B0503020204020204" pitchFamily="34" charset="-122"/>
                    <a:ea typeface="微软雅黑" panose="020B0503020204020204" pitchFamily="34" charset="-122"/>
                  </a:rPr>
                  <a:t>加权输入</a:t>
                </a:r>
                <a:r>
                  <a:rPr lang="zh-CN" altLang="en-US" sz="2400" dirty="0">
                    <a:latin typeface="微软雅黑" panose="020B0503020204020204" pitchFamily="34" charset="-122"/>
                    <a:ea typeface="微软雅黑" panose="020B0503020204020204" pitchFamily="34" charset="-122"/>
                  </a:rPr>
                  <a:t>；</a:t>
                </a:r>
                <a14:m>
                  <m:oMath xmlns:m="http://schemas.openxmlformats.org/officeDocument/2006/math">
                    <m:sSubSup>
                      <m:sSubSupPr>
                        <m:ctrlPr>
                          <a:rPr lang="en-US" altLang="zh-CN" sz="2400" i="1" smtClean="0">
                            <a:latin typeface="Cambria Math" panose="02040503050406030204" pitchFamily="18" charset="0"/>
                            <a:ea typeface="微软雅黑" panose="020B0503020204020204" pitchFamily="34" charset="-122"/>
                          </a:rPr>
                        </m:ctrlPr>
                      </m:sSubSupPr>
                      <m:e>
                        <m:r>
                          <a:rPr lang="en-US" altLang="zh-CN" sz="2400" b="0" i="1" smtClean="0">
                            <a:latin typeface="Cambria Math" panose="02040503050406030204" pitchFamily="18" charset="0"/>
                            <a:ea typeface="微软雅黑" panose="020B0503020204020204" pitchFamily="34" charset="-122"/>
                          </a:rPr>
                          <m:t>𝑎</m:t>
                        </m:r>
                      </m:e>
                      <m:sub>
                        <m:r>
                          <a:rPr lang="en-US" altLang="zh-CN" sz="2400" b="0" i="1" smtClean="0">
                            <a:latin typeface="Cambria Math" panose="02040503050406030204" pitchFamily="18" charset="0"/>
                            <a:ea typeface="微软雅黑" panose="020B0503020204020204" pitchFamily="34" charset="-122"/>
                          </a:rPr>
                          <m:t>𝑡</m:t>
                        </m:r>
                      </m:sub>
                      <m:sup>
                        <m:r>
                          <a:rPr lang="en-US" altLang="zh-CN" sz="2400" b="0" i="1" smtClean="0">
                            <a:latin typeface="Cambria Math" panose="02040503050406030204" pitchFamily="18" charset="0"/>
                            <a:ea typeface="微软雅黑" panose="020B0503020204020204" pitchFamily="34" charset="-122"/>
                          </a:rPr>
                          <m:t>𝑙</m:t>
                        </m:r>
                        <m:r>
                          <a:rPr lang="en-US" altLang="zh-CN" sz="2400" b="0" i="1" smtClean="0">
                            <a:latin typeface="Cambria Math" panose="02040503050406030204" pitchFamily="18" charset="0"/>
                            <a:ea typeface="微软雅黑" panose="020B0503020204020204" pitchFamily="34" charset="-122"/>
                          </a:rPr>
                          <m:t>−</m:t>
                        </m:r>
                        <m:r>
                          <a:rPr lang="en-US" altLang="zh-CN" sz="2400" b="0" i="1" smtClean="0">
                            <a:latin typeface="Cambria Math" panose="02040503050406030204" pitchFamily="18" charset="0"/>
                            <a:ea typeface="微软雅黑" panose="020B0503020204020204" pitchFamily="34" charset="-122"/>
                          </a:rPr>
                          <m:t>1</m:t>
                        </m:r>
                      </m:sup>
                    </m:sSubSup>
                  </m:oMath>
                </a14:m>
                <a:r>
                  <a:rPr lang="zh-CN" altLang="en-US" sz="2400" dirty="0">
                    <a:latin typeface="微软雅黑" panose="020B0503020204020204" pitchFamily="34" charset="-122"/>
                    <a:ea typeface="微软雅黑" panose="020B0503020204020204" pitchFamily="34" charset="-122"/>
                  </a:rPr>
                  <a:t>是第</a:t>
                </a:r>
                <a:r>
                  <a:rPr lang="en-US" altLang="zh-CN" sz="2400" dirty="0">
                    <a:latin typeface="微软雅黑" panose="020B0503020204020204" pitchFamily="34" charset="-122"/>
                    <a:ea typeface="微软雅黑" panose="020B0503020204020204" pitchFamily="34" charset="-122"/>
                  </a:rPr>
                  <a:t>l-1</a:t>
                </a:r>
                <a:r>
                  <a:rPr lang="zh-CN" altLang="en-US" sz="2400" dirty="0">
                    <a:latin typeface="微软雅黑" panose="020B0503020204020204" pitchFamily="34" charset="-122"/>
                    <a:ea typeface="微软雅黑" panose="020B0503020204020204" pitchFamily="34" charset="-122"/>
                  </a:rPr>
                  <a:t>层神经元的输出；</a:t>
                </a:r>
                <a14:m>
                  <m:oMath xmlns:m="http://schemas.openxmlformats.org/officeDocument/2006/math">
                    <m:sSup>
                      <m:sSupPr>
                        <m:ctrlPr>
                          <a:rPr lang="en-US" altLang="zh-CN" sz="2400" i="1" smtClean="0">
                            <a:latin typeface="Cambria Math" panose="02040503050406030204" pitchFamily="18" charset="0"/>
                            <a:ea typeface="微软雅黑" panose="020B0503020204020204" pitchFamily="34" charset="-122"/>
                          </a:rPr>
                        </m:ctrlPr>
                      </m:sSupPr>
                      <m:e>
                        <m:r>
                          <a:rPr lang="en-US" altLang="zh-CN" sz="2400" b="0" i="1" smtClean="0">
                            <a:latin typeface="Cambria Math" panose="02040503050406030204" pitchFamily="18" charset="0"/>
                            <a:ea typeface="微软雅黑" panose="020B0503020204020204" pitchFamily="34" charset="-122"/>
                          </a:rPr>
                          <m:t>𝑓</m:t>
                        </m:r>
                      </m:e>
                      <m:sup>
                        <m:r>
                          <a:rPr lang="en-US" altLang="zh-CN" sz="2400" b="0" i="1" smtClean="0">
                            <a:latin typeface="Cambria Math" panose="02040503050406030204" pitchFamily="18" charset="0"/>
                            <a:ea typeface="微软雅黑" panose="020B0503020204020204" pitchFamily="34" charset="-122"/>
                          </a:rPr>
                          <m:t>𝑙</m:t>
                        </m:r>
                        <m:r>
                          <a:rPr lang="en-US" altLang="zh-CN" sz="2400" b="0" i="1" smtClean="0">
                            <a:latin typeface="Cambria Math" panose="02040503050406030204" pitchFamily="18" charset="0"/>
                            <a:ea typeface="微软雅黑" panose="020B0503020204020204" pitchFamily="34" charset="-122"/>
                          </a:rPr>
                          <m:t>−</m:t>
                        </m:r>
                        <m:r>
                          <a:rPr lang="en-US" altLang="zh-CN" sz="2400" b="0" i="1" smtClean="0">
                            <a:latin typeface="Cambria Math" panose="02040503050406030204" pitchFamily="18" charset="0"/>
                            <a:ea typeface="微软雅黑" panose="020B0503020204020204" pitchFamily="34" charset="-122"/>
                          </a:rPr>
                          <m:t>1</m:t>
                        </m:r>
                      </m:sup>
                    </m:sSup>
                  </m:oMath>
                </a14:m>
                <a:r>
                  <a:rPr lang="zh-CN" altLang="en-US" sz="2400" dirty="0">
                    <a:latin typeface="微软雅黑" panose="020B0503020204020204" pitchFamily="34" charset="-122"/>
                    <a:ea typeface="微软雅黑" panose="020B0503020204020204" pitchFamily="34" charset="-122"/>
                  </a:rPr>
                  <a:t>是第</a:t>
                </a:r>
                <a:r>
                  <a:rPr lang="en-US" altLang="zh-CN" sz="2400" dirty="0">
                    <a:latin typeface="微软雅黑" panose="020B0503020204020204" pitchFamily="34" charset="-122"/>
                    <a:ea typeface="微软雅黑" panose="020B0503020204020204" pitchFamily="34" charset="-122"/>
                  </a:rPr>
                  <a:t>l-1</a:t>
                </a:r>
                <a:r>
                  <a:rPr lang="zh-CN" altLang="en-US" sz="2400" dirty="0">
                    <a:latin typeface="微软雅黑" panose="020B0503020204020204" pitchFamily="34" charset="-122"/>
                    <a:ea typeface="微软雅黑" panose="020B0503020204020204" pitchFamily="34" charset="-122"/>
                  </a:rPr>
                  <a:t>层的</a:t>
                </a:r>
                <a:r>
                  <a:rPr lang="zh-CN" altLang="en-US" sz="2400" b="1" dirty="0">
                    <a:latin typeface="微软雅黑" panose="020B0503020204020204" pitchFamily="34" charset="-122"/>
                    <a:ea typeface="微软雅黑" panose="020B0503020204020204" pitchFamily="34" charset="-122"/>
                  </a:rPr>
                  <a:t>激活函数</a:t>
                </a:r>
                <a:r>
                  <a:rPr lang="zh-CN" altLang="en-US" sz="2400" dirty="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mc:Choice>
        <mc:Fallback>
          <p:sp>
            <p:nvSpPr>
              <p:cNvPr id="8" name="文本框 7"/>
              <p:cNvSpPr txBox="1">
                <a:spLocks noRot="1" noChangeAspect="1" noMove="1" noResize="1" noEditPoints="1" noAdjustHandles="1" noChangeArrowheads="1" noChangeShapeType="1" noTextEdit="1"/>
              </p:cNvSpPr>
              <p:nvPr/>
            </p:nvSpPr>
            <p:spPr>
              <a:xfrm>
                <a:off x="563094" y="4854177"/>
                <a:ext cx="11065811" cy="1165960"/>
              </a:xfrm>
              <a:prstGeom prst="rect">
                <a:avLst/>
              </a:prstGeom>
              <a:blipFill rotWithShape="1">
                <a:blip r:embed="rId3"/>
                <a:stretch>
                  <a:fillRect l="-4" t="-20" r="1" b="-6833"/>
                </a:stretch>
              </a:blipFill>
            </p:spPr>
            <p:txBody>
              <a:bodyPr/>
              <a:lstStyle/>
              <a:p>
                <a:r>
                  <a:rPr lang="zh-CN" altLang="en-US">
                    <a:noFill/>
                  </a:rPr>
                  <a:t> </a:t>
                </a:r>
              </a:p>
            </p:txBody>
          </p:sp>
        </mc:Fallback>
      </mc:AlternateContent>
      <p:pic>
        <p:nvPicPr>
          <p:cNvPr id="4" name="图片 3"/>
          <p:cNvPicPr>
            <a:picLocks noChangeAspect="1"/>
          </p:cNvPicPr>
          <p:nvPr/>
        </p:nvPicPr>
        <p:blipFill>
          <a:blip r:embed="rId4"/>
          <a:stretch>
            <a:fillRect/>
          </a:stretch>
        </p:blipFill>
        <p:spPr>
          <a:xfrm>
            <a:off x="7492927" y="2422162"/>
            <a:ext cx="3511868" cy="22287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954107"/>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8.3 </a:t>
            </a:r>
            <a:r>
              <a:rPr lang="zh-CN" altLang="en-US" sz="2800" b="1" dirty="0">
                <a:solidFill>
                  <a:srgbClr val="000000"/>
                </a:solidFill>
                <a:latin typeface="微软雅黑" panose="020B0503020204020204" pitchFamily="34" charset="-122"/>
                <a:ea typeface="微软雅黑" panose="020B0503020204020204" pitchFamily="34" charset="-122"/>
              </a:rPr>
              <a:t>随时间反向传播（</a:t>
            </a:r>
            <a:r>
              <a:rPr lang="en-US" altLang="zh-CN" sz="2800" b="1" dirty="0">
                <a:solidFill>
                  <a:srgbClr val="000000"/>
                </a:solidFill>
                <a:latin typeface="微软雅黑" panose="020B0503020204020204" pitchFamily="34" charset="-122"/>
                <a:ea typeface="微软雅黑" panose="020B0503020204020204" pitchFamily="34" charset="-122"/>
              </a:rPr>
              <a:t>BPTT</a:t>
            </a:r>
            <a:r>
              <a:rPr lang="zh-CN" altLang="en-US" sz="2800" b="1" dirty="0">
                <a:solidFill>
                  <a:srgbClr val="000000"/>
                </a:solidFill>
                <a:latin typeface="微软雅黑" panose="020B0503020204020204" pitchFamily="34" charset="-122"/>
                <a:ea typeface="微软雅黑" panose="020B0503020204020204" pitchFamily="34" charset="-122"/>
              </a:rPr>
              <a:t>）</a:t>
            </a:r>
            <a:endParaRPr lang="zh-CN" altLang="en-US" sz="2800" b="1" dirty="0">
              <a:solidFill>
                <a:srgbClr val="000000"/>
              </a:solidFill>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387845" y="5661675"/>
            <a:ext cx="5905784" cy="588110"/>
          </a:xfrm>
          <a:prstGeom prst="rect">
            <a:avLst/>
          </a:prstGeom>
          <a:noFill/>
        </p:spPr>
        <p:txBody>
          <a:bodyPr wrap="non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（式</a:t>
            </a: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）就是将误差项传递到上一层算法</a:t>
            </a:r>
            <a:r>
              <a:rPr lang="zh-CN" altLang="en-US" sz="2400" dirty="0"/>
              <a:t>。</a:t>
            </a:r>
            <a:endParaRPr lang="zh-CN" altLang="en-US" sz="24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452086" y="6433430"/>
            <a:ext cx="4694072" cy="295978"/>
          </a:xfrm>
          <a:prstGeom prst="rect">
            <a:avLst/>
          </a:prstGeom>
          <a:noFill/>
        </p:spPr>
        <p:txBody>
          <a:bodyPr wrap="square" rtlCol="0">
            <a:spAutoFit/>
          </a:bodyPr>
          <a:lstStyle/>
          <a:p>
            <a:pPr>
              <a:lnSpc>
                <a:spcPct val="150000"/>
              </a:lnSpc>
            </a:pPr>
            <a:r>
              <a:rPr lang="en-US" altLang="zh-CN" sz="1000" dirty="0">
                <a:latin typeface="微软雅黑" panose="020B0503020204020204" pitchFamily="34" charset="-122"/>
                <a:ea typeface="微软雅黑" panose="020B0503020204020204" pitchFamily="34" charset="-122"/>
              </a:rPr>
              <a:t>https://zybuluo.com/hanbingtao/note/541458</a:t>
            </a:r>
            <a:endParaRPr lang="en-US" altLang="zh-CN" sz="10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990018" y="1034283"/>
            <a:ext cx="4012708" cy="1318624"/>
          </a:xfrm>
          <a:prstGeom prst="rect">
            <a:avLst/>
          </a:prstGeom>
        </p:spPr>
      </p:pic>
      <p:sp>
        <p:nvSpPr>
          <p:cNvPr id="4" name="文本框 3"/>
          <p:cNvSpPr txBox="1"/>
          <p:nvPr/>
        </p:nvSpPr>
        <p:spPr>
          <a:xfrm>
            <a:off x="777846" y="2266454"/>
            <a:ext cx="956030" cy="581057"/>
          </a:xfrm>
          <a:prstGeom prst="rect">
            <a:avLst/>
          </a:prstGeom>
          <a:noFill/>
        </p:spPr>
        <p:txBody>
          <a:bodyPr wrap="square" rtlCol="0">
            <a:spAutoFit/>
          </a:bodyPr>
          <a:lstStyle/>
          <a:p>
            <a:pPr algn="l">
              <a:lnSpc>
                <a:spcPct val="150000"/>
              </a:lnSpc>
            </a:pPr>
            <a:r>
              <a:rPr lang="zh-CN" altLang="en-US" sz="2400" dirty="0">
                <a:latin typeface="微软雅黑" panose="020B0503020204020204" pitchFamily="34" charset="-122"/>
                <a:ea typeface="微软雅黑" panose="020B0503020204020204" pitchFamily="34" charset="-122"/>
              </a:rPr>
              <a:t>所以</a:t>
            </a:r>
            <a:endParaRPr lang="zh-CN" altLang="en-US" sz="240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a:stretch>
            <a:fillRect/>
          </a:stretch>
        </p:blipFill>
        <p:spPr>
          <a:xfrm>
            <a:off x="1990018" y="2878735"/>
            <a:ext cx="5027521" cy="2392229"/>
          </a:xfrm>
          <a:prstGeom prst="rect">
            <a:avLst/>
          </a:prstGeom>
        </p:spPr>
      </p:pic>
      <p:sp>
        <p:nvSpPr>
          <p:cNvPr id="9" name="文本框 8"/>
          <p:cNvSpPr txBox="1"/>
          <p:nvPr/>
        </p:nvSpPr>
        <p:spPr>
          <a:xfrm>
            <a:off x="7668834" y="4611745"/>
            <a:ext cx="1028599" cy="499624"/>
          </a:xfrm>
          <a:prstGeom prst="rect">
            <a:avLst/>
          </a:prstGeom>
          <a:noFill/>
        </p:spPr>
        <p:txBody>
          <a:bodyPr wrap="square" rtlCol="0">
            <a:spAutoFit/>
          </a:bodyPr>
          <a:lstStyle/>
          <a:p>
            <a:pPr algn="l">
              <a:lnSpc>
                <a:spcPct val="150000"/>
              </a:lnSpc>
            </a:pPr>
            <a:r>
              <a:rPr lang="zh-CN" altLang="en-US" sz="2000" b="1" dirty="0">
                <a:latin typeface="微软雅黑" panose="020B0503020204020204" pitchFamily="34" charset="-122"/>
                <a:ea typeface="微软雅黑" panose="020B0503020204020204" pitchFamily="34" charset="-122"/>
              </a:rPr>
              <a:t>（式</a:t>
            </a:r>
            <a:r>
              <a:rPr lang="en-US" altLang="zh-CN" sz="2000" b="1" dirty="0">
                <a:latin typeface="微软雅黑" panose="020B0503020204020204" pitchFamily="34" charset="-122"/>
                <a:ea typeface="微软雅黑" panose="020B0503020204020204" pitchFamily="34" charset="-122"/>
              </a:rPr>
              <a:t>4</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954107"/>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8.3 </a:t>
            </a:r>
            <a:r>
              <a:rPr lang="zh-CN" altLang="en-US" sz="2800" b="1" dirty="0">
                <a:solidFill>
                  <a:srgbClr val="000000"/>
                </a:solidFill>
                <a:latin typeface="微软雅黑" panose="020B0503020204020204" pitchFamily="34" charset="-122"/>
                <a:ea typeface="微软雅黑" panose="020B0503020204020204" pitchFamily="34" charset="-122"/>
              </a:rPr>
              <a:t>随时间反向传播（</a:t>
            </a:r>
            <a:r>
              <a:rPr lang="en-US" altLang="zh-CN" sz="2800" b="1" dirty="0">
                <a:solidFill>
                  <a:srgbClr val="000000"/>
                </a:solidFill>
                <a:latin typeface="微软雅黑" panose="020B0503020204020204" pitchFamily="34" charset="-122"/>
                <a:ea typeface="微软雅黑" panose="020B0503020204020204" pitchFamily="34" charset="-122"/>
              </a:rPr>
              <a:t>BPTT</a:t>
            </a:r>
            <a:r>
              <a:rPr lang="zh-CN" altLang="en-US" sz="2800" b="1" dirty="0">
                <a:solidFill>
                  <a:srgbClr val="000000"/>
                </a:solidFill>
                <a:latin typeface="微软雅黑" panose="020B0503020204020204" pitchFamily="34" charset="-122"/>
                <a:ea typeface="微软雅黑" panose="020B0503020204020204" pitchFamily="34" charset="-122"/>
              </a:rPr>
              <a:t>）</a:t>
            </a:r>
            <a:endParaRPr lang="zh-CN" altLang="en-US" sz="2800" b="1" dirty="0">
              <a:solidFill>
                <a:srgbClr val="000000"/>
              </a:solidFill>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2" name="矩形 1"/>
          <p:cNvSpPr/>
          <p:nvPr/>
        </p:nvSpPr>
        <p:spPr>
          <a:xfrm>
            <a:off x="661853" y="887979"/>
            <a:ext cx="3130985" cy="523220"/>
          </a:xfrm>
          <a:prstGeom prst="rect">
            <a:avLst/>
          </a:prstGeom>
        </p:spPr>
        <p:txBody>
          <a:bodyPr wrap="none">
            <a:spAutoFit/>
          </a:bodyPr>
          <a:lstStyle/>
          <a:p>
            <a:r>
              <a:rPr lang="en-US" altLang="zh-CN" sz="2800" b="1" dirty="0">
                <a:latin typeface="微软雅黑" panose="020B0503020204020204" pitchFamily="34" charset="-122"/>
                <a:ea typeface="微软雅黑" panose="020B0503020204020204" pitchFamily="34" charset="-122"/>
              </a:rPr>
              <a:t>C. </a:t>
            </a:r>
            <a:r>
              <a:rPr lang="zh-CN" altLang="en-US" sz="2800" b="1" dirty="0">
                <a:latin typeface="微软雅黑" panose="020B0503020204020204" pitchFamily="34" charset="-122"/>
                <a:ea typeface="微软雅黑" panose="020B0503020204020204" pitchFamily="34" charset="-122"/>
              </a:rPr>
              <a:t>权重梯度的计算</a:t>
            </a:r>
            <a:endParaRPr lang="zh-CN" altLang="en-US" sz="2800" b="1" i="0" dirty="0">
              <a:effectLst/>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1"/>
          <a:srcRect l="2128" t="28234" r="4147" b="5029"/>
          <a:stretch>
            <a:fillRect/>
          </a:stretch>
        </p:blipFill>
        <p:spPr>
          <a:xfrm>
            <a:off x="1295488" y="2722377"/>
            <a:ext cx="9324754" cy="3224085"/>
          </a:xfrm>
          <a:prstGeom prst="rect">
            <a:avLst/>
          </a:prstGeom>
        </p:spPr>
      </p:pic>
      <p:sp>
        <p:nvSpPr>
          <p:cNvPr id="5" name="文本框 4"/>
          <p:cNvSpPr txBox="1"/>
          <p:nvPr/>
        </p:nvSpPr>
        <p:spPr>
          <a:xfrm>
            <a:off x="212012" y="6513112"/>
            <a:ext cx="4694072" cy="295978"/>
          </a:xfrm>
          <a:prstGeom prst="rect">
            <a:avLst/>
          </a:prstGeom>
          <a:noFill/>
        </p:spPr>
        <p:txBody>
          <a:bodyPr wrap="square" rtlCol="0">
            <a:spAutoFit/>
          </a:bodyPr>
          <a:lstStyle/>
          <a:p>
            <a:pPr>
              <a:lnSpc>
                <a:spcPct val="150000"/>
              </a:lnSpc>
            </a:pPr>
            <a:r>
              <a:rPr lang="en-US" altLang="zh-CN" sz="1000" dirty="0">
                <a:latin typeface="微软雅黑" panose="020B0503020204020204" pitchFamily="34" charset="-122"/>
                <a:ea typeface="微软雅黑" panose="020B0503020204020204" pitchFamily="34" charset="-122"/>
              </a:rPr>
              <a:t>https://zybuluo.com/hanbingtao/note/541458</a:t>
            </a:r>
            <a:endParaRPr lang="en-US" altLang="zh-CN" sz="10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3" name="文本框 2"/>
              <p:cNvSpPr txBox="1"/>
              <p:nvPr/>
            </p:nvSpPr>
            <p:spPr>
              <a:xfrm>
                <a:off x="1295488" y="1573618"/>
                <a:ext cx="7221192" cy="1393074"/>
              </a:xfrm>
              <a:prstGeom prst="rect">
                <a:avLst/>
              </a:prstGeom>
              <a:noFill/>
            </p:spPr>
            <p:txBody>
              <a:bodyPr wrap="square" rtlCol="0">
                <a:spAutoFit/>
              </a:bodyPr>
              <a:lstStyle/>
              <a:p>
                <a:pPr algn="l">
                  <a:lnSpc>
                    <a:spcPct val="150000"/>
                  </a:lnSpc>
                </a:pPr>
                <a:r>
                  <a:rPr lang="en-US" altLang="zh-CN" sz="2400" dirty="0">
                    <a:latin typeface="微软雅黑" panose="020B0503020204020204" pitchFamily="34" charset="-122"/>
                    <a:ea typeface="微软雅黑" panose="020B0503020204020204" pitchFamily="34" charset="-122"/>
                  </a:rPr>
                  <a:t>BPTT</a:t>
                </a:r>
                <a:r>
                  <a:rPr lang="zh-CN" altLang="en-US" sz="2400" dirty="0">
                    <a:latin typeface="微软雅黑" panose="020B0503020204020204" pitchFamily="34" charset="-122"/>
                    <a:ea typeface="微软雅黑" panose="020B0503020204020204" pitchFamily="34" charset="-122"/>
                  </a:rPr>
                  <a:t>算法的最后一步：计算每个权重的梯度。</a:t>
                </a:r>
                <a:endParaRPr lang="en-US" altLang="zh-CN" sz="2400" dirty="0">
                  <a:latin typeface="微软雅黑" panose="020B0503020204020204" pitchFamily="34" charset="-122"/>
                  <a:ea typeface="微软雅黑" panose="020B0503020204020204" pitchFamily="34" charset="-122"/>
                </a:endParaRPr>
              </a:p>
              <a:p>
                <a:pPr algn="l">
                  <a:lnSpc>
                    <a:spcPct val="150000"/>
                  </a:lnSpc>
                </a:pPr>
                <a:r>
                  <a:rPr lang="zh-CN" altLang="en-US" sz="2400" dirty="0">
                    <a:latin typeface="微软雅黑" panose="020B0503020204020204" pitchFamily="34" charset="-122"/>
                    <a:ea typeface="微软雅黑" panose="020B0503020204020204" pitchFamily="34" charset="-122"/>
                  </a:rPr>
                  <a:t>首先，计算误差函数</a:t>
                </a:r>
                <a:r>
                  <a:rPr lang="en-US" altLang="zh-CN" sz="2400" dirty="0">
                    <a:latin typeface="微软雅黑" panose="020B0503020204020204" pitchFamily="34" charset="-122"/>
                    <a:ea typeface="微软雅黑" panose="020B0503020204020204" pitchFamily="34" charset="-122"/>
                  </a:rPr>
                  <a:t>E</a:t>
                </a:r>
                <a:r>
                  <a:rPr lang="zh-CN" altLang="en-US" sz="2400" dirty="0">
                    <a:latin typeface="微软雅黑" panose="020B0503020204020204" pitchFamily="34" charset="-122"/>
                    <a:ea typeface="微软雅黑" panose="020B0503020204020204" pitchFamily="34" charset="-122"/>
                  </a:rPr>
                  <a:t>对权重矩阵</a:t>
                </a:r>
                <a:r>
                  <a:rPr lang="en-US" altLang="zh-CN" sz="2400" dirty="0">
                    <a:latin typeface="微软雅黑" panose="020B0503020204020204" pitchFamily="34" charset="-122"/>
                    <a:ea typeface="微软雅黑" panose="020B0503020204020204" pitchFamily="34" charset="-122"/>
                  </a:rPr>
                  <a:t>W</a:t>
                </a:r>
                <a:r>
                  <a:rPr lang="zh-CN" altLang="en-US" sz="2400" dirty="0">
                    <a:latin typeface="微软雅黑" panose="020B0503020204020204" pitchFamily="34" charset="-122"/>
                    <a:ea typeface="微软雅黑" panose="020B0503020204020204" pitchFamily="34" charset="-122"/>
                  </a:rPr>
                  <a:t>的梯度</a:t>
                </a:r>
                <a14:m>
                  <m:oMath xmlns:m="http://schemas.openxmlformats.org/officeDocument/2006/math">
                    <m:f>
                      <m:fPr>
                        <m:ctrlPr>
                          <a:rPr lang="en-US" altLang="zh-CN" sz="2400" i="1" smtClean="0">
                            <a:latin typeface="Cambria Math" panose="02040503050406030204" pitchFamily="18" charset="0"/>
                            <a:ea typeface="微软雅黑" panose="020B0503020204020204" pitchFamily="34" charset="-122"/>
                          </a:rPr>
                        </m:ctrlPr>
                      </m:fPr>
                      <m:num>
                        <m:r>
                          <a:rPr lang="zh-CN" altLang="en-US" sz="2400" i="1" smtClean="0">
                            <a:latin typeface="Cambria Math" panose="02040503050406030204" pitchFamily="18" charset="0"/>
                            <a:ea typeface="微软雅黑" panose="020B0503020204020204" pitchFamily="34" charset="-122"/>
                          </a:rPr>
                          <m:t>𝜕</m:t>
                        </m:r>
                        <m:r>
                          <a:rPr lang="en-US" altLang="zh-CN" sz="2400" b="0" i="1" smtClean="0">
                            <a:latin typeface="Cambria Math" panose="02040503050406030204" pitchFamily="18" charset="0"/>
                            <a:ea typeface="微软雅黑" panose="020B0503020204020204" pitchFamily="34" charset="-122"/>
                          </a:rPr>
                          <m:t>𝐸</m:t>
                        </m:r>
                      </m:num>
                      <m:den>
                        <m:r>
                          <a:rPr lang="zh-CN" altLang="en-US" sz="2400" i="1" smtClean="0">
                            <a:latin typeface="Cambria Math" panose="02040503050406030204" pitchFamily="18" charset="0"/>
                            <a:ea typeface="微软雅黑" panose="020B0503020204020204" pitchFamily="34" charset="-122"/>
                          </a:rPr>
                          <m:t>𝜕</m:t>
                        </m:r>
                        <m:r>
                          <a:rPr lang="en-US" altLang="zh-CN" sz="2400" b="0" i="1" smtClean="0">
                            <a:latin typeface="Cambria Math" panose="02040503050406030204" pitchFamily="18" charset="0"/>
                            <a:ea typeface="微软雅黑" panose="020B0503020204020204" pitchFamily="34" charset="-122"/>
                          </a:rPr>
                          <m:t>𝑊</m:t>
                        </m:r>
                      </m:den>
                    </m:f>
                  </m:oMath>
                </a14:m>
                <a:endParaRPr lang="zh-CN" altLang="en-US" sz="2400" dirty="0">
                  <a:latin typeface="微软雅黑" panose="020B0503020204020204" pitchFamily="34" charset="-122"/>
                  <a:ea typeface="微软雅黑" panose="020B0503020204020204" pitchFamily="34" charset="-122"/>
                </a:endParaRPr>
              </a:p>
            </p:txBody>
          </p:sp>
        </mc:Choice>
        <mc:Fallback>
          <p:sp>
            <p:nvSpPr>
              <p:cNvPr id="3" name="文本框 2"/>
              <p:cNvSpPr txBox="1">
                <a:spLocks noRot="1" noChangeAspect="1" noMove="1" noResize="1" noEditPoints="1" noAdjustHandles="1" noChangeArrowheads="1" noChangeShapeType="1" noTextEdit="1"/>
              </p:cNvSpPr>
              <p:nvPr/>
            </p:nvSpPr>
            <p:spPr>
              <a:xfrm>
                <a:off x="1295488" y="1573618"/>
                <a:ext cx="7221192" cy="1393074"/>
              </a:xfrm>
              <a:prstGeom prst="rect">
                <a:avLst/>
              </a:prstGeom>
              <a:blipFill rotWithShape="1">
                <a:blip r:embed="rId2"/>
                <a:stretch>
                  <a:fillRect l="-1" t="-6" r="1" b="4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452086" y="5866781"/>
                <a:ext cx="11335962" cy="646331"/>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前两步中已经计算得到的量包括每个时刻</a:t>
                </a:r>
                <a:r>
                  <a:rPr lang="en-US" altLang="zh-CN" sz="2400" dirty="0">
                    <a:latin typeface="微软雅黑" panose="020B0503020204020204" pitchFamily="34" charset="-122"/>
                    <a:ea typeface="微软雅黑" panose="020B0503020204020204" pitchFamily="34" charset="-122"/>
                  </a:rPr>
                  <a:t>t </a:t>
                </a:r>
                <a:r>
                  <a:rPr lang="zh-CN" altLang="en-US" sz="2400" b="1" dirty="0">
                    <a:latin typeface="微软雅黑" panose="020B0503020204020204" pitchFamily="34" charset="-122"/>
                    <a:ea typeface="微软雅黑" panose="020B0503020204020204" pitchFamily="34" charset="-122"/>
                  </a:rPr>
                  <a:t>循环层</a:t>
                </a:r>
                <a:r>
                  <a:rPr lang="zh-CN" altLang="en-US" sz="2400" dirty="0">
                    <a:latin typeface="微软雅黑" panose="020B0503020204020204" pitchFamily="34" charset="-122"/>
                    <a:ea typeface="微软雅黑" panose="020B0503020204020204" pitchFamily="34" charset="-122"/>
                  </a:rPr>
                  <a:t>的输出值</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𝑡</m:t>
                        </m:r>
                      </m:sub>
                    </m:sSub>
                  </m:oMath>
                </a14:m>
                <a:r>
                  <a:rPr lang="zh-CN" altLang="en-US" sz="2400" dirty="0">
                    <a:latin typeface="微软雅黑" panose="020B0503020204020204" pitchFamily="34" charset="-122"/>
                    <a:ea typeface="微软雅黑" panose="020B0503020204020204" pitchFamily="34" charset="-122"/>
                  </a:rPr>
                  <a:t>，以及误差项</a:t>
                </a:r>
                <a14:m>
                  <m:oMath xmlns:m="http://schemas.openxmlformats.org/officeDocument/2006/math">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𝛿</m:t>
                        </m:r>
                      </m:e>
                      <m:sub>
                        <m:r>
                          <a:rPr lang="en-US" altLang="zh-CN" sz="2400" b="0" i="1" smtClean="0">
                            <a:latin typeface="Cambria Math" panose="02040503050406030204" pitchFamily="18" charset="0"/>
                          </a:rPr>
                          <m:t>𝑡</m:t>
                        </m:r>
                      </m:sub>
                    </m:sSub>
                  </m:oMath>
                </a14:m>
                <a:r>
                  <a:rPr lang="zh-CN" altLang="en-US"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mc:Choice>
        <mc:Fallback>
          <p:sp>
            <p:nvSpPr>
              <p:cNvPr id="7" name="文本框 6"/>
              <p:cNvSpPr txBox="1">
                <a:spLocks noRot="1" noChangeAspect="1" noMove="1" noResize="1" noEditPoints="1" noAdjustHandles="1" noChangeArrowheads="1" noChangeShapeType="1" noTextEdit="1"/>
              </p:cNvSpPr>
              <p:nvPr/>
            </p:nvSpPr>
            <p:spPr>
              <a:xfrm>
                <a:off x="452086" y="5866781"/>
                <a:ext cx="11335962" cy="646331"/>
              </a:xfrm>
              <a:prstGeom prst="rect">
                <a:avLst/>
              </a:prstGeom>
              <a:blipFill rotWithShape="1">
                <a:blip r:embed="rId3"/>
                <a:stretch>
                  <a:fillRect l="-5" t="-2" r="5" b="85"/>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954107"/>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8.3 </a:t>
            </a:r>
            <a:r>
              <a:rPr lang="zh-CN" altLang="en-US" sz="2800" b="1" dirty="0">
                <a:solidFill>
                  <a:srgbClr val="000000"/>
                </a:solidFill>
                <a:latin typeface="微软雅黑" panose="020B0503020204020204" pitchFamily="34" charset="-122"/>
                <a:ea typeface="微软雅黑" panose="020B0503020204020204" pitchFamily="34" charset="-122"/>
              </a:rPr>
              <a:t>随时间反向传播（</a:t>
            </a:r>
            <a:r>
              <a:rPr lang="en-US" altLang="zh-CN" sz="2800" b="1" dirty="0">
                <a:solidFill>
                  <a:srgbClr val="000000"/>
                </a:solidFill>
                <a:latin typeface="微软雅黑" panose="020B0503020204020204" pitchFamily="34" charset="-122"/>
                <a:ea typeface="微软雅黑" panose="020B0503020204020204" pitchFamily="34" charset="-122"/>
              </a:rPr>
              <a:t>BPTT</a:t>
            </a:r>
            <a:r>
              <a:rPr lang="zh-CN" altLang="en-US" sz="2800" b="1" dirty="0">
                <a:solidFill>
                  <a:srgbClr val="000000"/>
                </a:solidFill>
                <a:latin typeface="微软雅黑" panose="020B0503020204020204" pitchFamily="34" charset="-122"/>
                <a:ea typeface="微软雅黑" panose="020B0503020204020204" pitchFamily="34" charset="-122"/>
              </a:rPr>
              <a:t>）</a:t>
            </a:r>
            <a:endParaRPr lang="zh-CN" altLang="en-US" sz="2800" b="1" dirty="0">
              <a:solidFill>
                <a:srgbClr val="000000"/>
              </a:solidFill>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52086" y="6433430"/>
            <a:ext cx="4694072" cy="295978"/>
          </a:xfrm>
          <a:prstGeom prst="rect">
            <a:avLst/>
          </a:prstGeom>
          <a:noFill/>
        </p:spPr>
        <p:txBody>
          <a:bodyPr wrap="square" rtlCol="0">
            <a:spAutoFit/>
          </a:bodyPr>
          <a:lstStyle/>
          <a:p>
            <a:pPr>
              <a:lnSpc>
                <a:spcPct val="150000"/>
              </a:lnSpc>
            </a:pPr>
            <a:r>
              <a:rPr lang="en-US" altLang="zh-CN" sz="1000" dirty="0">
                <a:latin typeface="微软雅黑" panose="020B0503020204020204" pitchFamily="34" charset="-122"/>
                <a:ea typeface="微软雅黑" panose="020B0503020204020204" pitchFamily="34" charset="-122"/>
              </a:rPr>
              <a:t>https://zybuluo.com/hanbingtao/note/541458</a:t>
            </a:r>
            <a:endParaRPr lang="en-US" altLang="zh-CN" sz="10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5" name="文本框 4"/>
              <p:cNvSpPr txBox="1"/>
              <p:nvPr/>
            </p:nvSpPr>
            <p:spPr>
              <a:xfrm>
                <a:off x="224213" y="1296528"/>
                <a:ext cx="11743573" cy="1754519"/>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在之前介绍到的</a:t>
                </a:r>
                <a:r>
                  <a:rPr lang="zh-CN" altLang="en-US" sz="2400" b="1" dirty="0">
                    <a:latin typeface="微软雅黑" panose="020B0503020204020204" pitchFamily="34" charset="-122"/>
                    <a:ea typeface="微软雅黑" panose="020B0503020204020204" pitchFamily="34" charset="-122"/>
                  </a:rPr>
                  <a:t>全连接网络的权重梯度计算算法</a:t>
                </a:r>
                <a:r>
                  <a:rPr lang="zh-CN" altLang="en-US" sz="2400" dirty="0">
                    <a:latin typeface="微软雅黑" panose="020B0503020204020204" pitchFamily="34" charset="-122"/>
                    <a:ea typeface="微软雅黑" panose="020B0503020204020204" pitchFamily="34" charset="-122"/>
                  </a:rPr>
                  <a:t>中：只要知道了任意一个时刻的</a:t>
                </a:r>
                <a:r>
                  <a:rPr lang="zh-CN" altLang="en-US" sz="2400" b="1" dirty="0">
                    <a:latin typeface="微软雅黑" panose="020B0503020204020204" pitchFamily="34" charset="-122"/>
                    <a:ea typeface="微软雅黑" panose="020B0503020204020204" pitchFamily="34" charset="-122"/>
                  </a:rPr>
                  <a:t>误差项</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𝛿</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 </m:t>
                    </m:r>
                  </m:oMath>
                </a14:m>
                <a:r>
                  <a:rPr lang="zh-CN" altLang="en-US" sz="2400" dirty="0">
                    <a:latin typeface="微软雅黑" panose="020B0503020204020204" pitchFamily="34" charset="-122"/>
                    <a:ea typeface="微软雅黑" panose="020B0503020204020204" pitchFamily="34" charset="-122"/>
                  </a:rPr>
                  <a:t>，以及上一个时刻循环层的输出值</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𝑠</m:t>
                        </m:r>
                      </m:e>
                      <m:sub>
                        <m:r>
                          <a:rPr lang="en-US" altLang="zh-CN" sz="2400" i="1">
                            <a:latin typeface="Cambria Math" panose="02040503050406030204" pitchFamily="18" charset="0"/>
                          </a:rPr>
                          <m:t>𝑡</m:t>
                        </m:r>
                        <m:r>
                          <a:rPr lang="en-US" altLang="zh-CN" sz="2400" i="1" smtClean="0">
                            <a:latin typeface="Cambria Math" panose="02040503050406030204" pitchFamily="18" charset="0"/>
                          </a:rPr>
                          <m:t>−</m:t>
                        </m:r>
                        <m:r>
                          <a:rPr lang="en-US" altLang="zh-CN" sz="2400" i="1">
                            <a:latin typeface="Cambria Math" panose="02040503050406030204" pitchFamily="18" charset="0"/>
                          </a:rPr>
                          <m:t>1</m:t>
                        </m:r>
                      </m:sub>
                    </m:sSub>
                    <m:r>
                      <a:rPr lang="en-US" altLang="zh-CN" sz="2400" i="1">
                        <a:latin typeface="Cambria Math" panose="02040503050406030204" pitchFamily="18" charset="0"/>
                      </a:rPr>
                      <m:t> </m:t>
                    </m:r>
                  </m:oMath>
                </a14:m>
                <a:r>
                  <a:rPr lang="zh-CN" altLang="en-US" sz="2400" dirty="0">
                    <a:latin typeface="微软雅黑" panose="020B0503020204020204" pitchFamily="34" charset="-122"/>
                    <a:ea typeface="微软雅黑" panose="020B0503020204020204" pitchFamily="34" charset="-122"/>
                  </a:rPr>
                  <a:t>，就可以按照下面的公式求出权重矩阵在</a:t>
                </a:r>
                <a:r>
                  <a:rPr lang="en-US" altLang="zh-CN" sz="2400" dirty="0">
                    <a:latin typeface="微软雅黑" panose="020B0503020204020204" pitchFamily="34" charset="-122"/>
                    <a:ea typeface="微软雅黑" panose="020B0503020204020204" pitchFamily="34" charset="-122"/>
                  </a:rPr>
                  <a:t>t</a:t>
                </a:r>
                <a:r>
                  <a:rPr lang="zh-CN" altLang="en-US" sz="2400" dirty="0">
                    <a:latin typeface="微软雅黑" panose="020B0503020204020204" pitchFamily="34" charset="-122"/>
                    <a:ea typeface="微软雅黑" panose="020B0503020204020204" pitchFamily="34" charset="-122"/>
                  </a:rPr>
                  <a:t>时刻的梯度</a:t>
                </a:r>
                <a14:m>
                  <m:oMath xmlns:m="http://schemas.openxmlformats.org/officeDocument/2006/math">
                    <m:sSub>
                      <m:sSubPr>
                        <m:ctrlPr>
                          <a:rPr lang="zh-CN" altLang="en-US" sz="2400" i="1" smtClean="0">
                            <a:latin typeface="Cambria Math" panose="02040503050406030204" pitchFamily="18" charset="0"/>
                          </a:rPr>
                        </m:ctrlPr>
                      </m:sSubPr>
                      <m:e>
                        <m:r>
                          <a:rPr lang="zh-CN" altLang="en-US" sz="2400" i="1" smtClean="0">
                            <a:latin typeface="Cambria Math" panose="02040503050406030204" pitchFamily="18" charset="0"/>
                          </a:rPr>
                          <m:t>𝛻</m:t>
                        </m:r>
                      </m:e>
                      <m:sub>
                        <m:sSub>
                          <m:sSubPr>
                            <m:ctrlPr>
                              <a:rPr lang="zh-CN" altLang="en-US" sz="240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zh-CN" altLang="en-US" sz="2400" i="1" smtClean="0">
                                <a:latin typeface="Cambria Math" panose="02040503050406030204" pitchFamily="18" charset="0"/>
                              </a:rPr>
                              <m:t>𝑡</m:t>
                            </m:r>
                          </m:sub>
                        </m:sSub>
                      </m:sub>
                    </m:sSub>
                    <m:r>
                      <a:rPr lang="zh-CN" altLang="en-US" sz="2400" i="1" smtClean="0">
                        <a:latin typeface="Cambria Math" panose="02040503050406030204" pitchFamily="18" charset="0"/>
                      </a:rPr>
                      <m:t>𝐸</m:t>
                    </m:r>
                  </m:oMath>
                </a14:m>
                <a:r>
                  <a:rPr lang="zh-CN" altLang="en-US"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mc:Choice>
        <mc:Fallback>
          <p:sp>
            <p:nvSpPr>
              <p:cNvPr id="5" name="文本框 4"/>
              <p:cNvSpPr txBox="1">
                <a:spLocks noRot="1" noChangeAspect="1" noMove="1" noResize="1" noEditPoints="1" noAdjustHandles="1" noChangeArrowheads="1" noChangeShapeType="1" noTextEdit="1"/>
              </p:cNvSpPr>
              <p:nvPr/>
            </p:nvSpPr>
            <p:spPr>
              <a:xfrm>
                <a:off x="224213" y="1296528"/>
                <a:ext cx="11743573" cy="1754519"/>
              </a:xfrm>
              <a:prstGeom prst="rect">
                <a:avLst/>
              </a:prstGeom>
              <a:blipFill rotWithShape="1">
                <a:blip r:embed="rId1"/>
                <a:stretch>
                  <a:fillRect t="-28" r="5" b="29"/>
                </a:stretch>
              </a:blipFill>
            </p:spPr>
            <p:txBody>
              <a:bodyPr/>
              <a:lstStyle/>
              <a:p>
                <a:r>
                  <a:rPr lang="zh-CN" altLang="en-US">
                    <a:noFill/>
                  </a:rPr>
                  <a:t> </a:t>
                </a:r>
              </a:p>
            </p:txBody>
          </p:sp>
        </mc:Fallback>
      </mc:AlternateContent>
      <p:pic>
        <p:nvPicPr>
          <p:cNvPr id="7" name="图片 6"/>
          <p:cNvPicPr>
            <a:picLocks noChangeAspect="1"/>
          </p:cNvPicPr>
          <p:nvPr/>
        </p:nvPicPr>
        <p:blipFill>
          <a:blip r:embed="rId2"/>
          <a:stretch>
            <a:fillRect/>
          </a:stretch>
        </p:blipFill>
        <p:spPr>
          <a:xfrm>
            <a:off x="2469698" y="3360145"/>
            <a:ext cx="5964054" cy="2558010"/>
          </a:xfrm>
          <a:prstGeom prst="rect">
            <a:avLst/>
          </a:prstGeom>
        </p:spPr>
      </p:pic>
      <p:sp>
        <p:nvSpPr>
          <p:cNvPr id="8" name="文本框 7"/>
          <p:cNvSpPr txBox="1"/>
          <p:nvPr/>
        </p:nvSpPr>
        <p:spPr>
          <a:xfrm>
            <a:off x="9071109" y="4242614"/>
            <a:ext cx="935665" cy="499624"/>
          </a:xfrm>
          <a:prstGeom prst="rect">
            <a:avLst/>
          </a:prstGeom>
          <a:noFill/>
        </p:spPr>
        <p:txBody>
          <a:bodyPr wrap="square" rtlCol="0">
            <a:spAutoFit/>
          </a:bodyPr>
          <a:lstStyle/>
          <a:p>
            <a:pPr algn="l">
              <a:lnSpc>
                <a:spcPct val="150000"/>
              </a:lnSpc>
            </a:pPr>
            <a:r>
              <a:rPr lang="zh-CN" altLang="en-US" sz="2000" b="1" dirty="0">
                <a:latin typeface="微软雅黑" panose="020B0503020204020204" pitchFamily="34" charset="-122"/>
                <a:ea typeface="微软雅黑" panose="020B0503020204020204" pitchFamily="34" charset="-122"/>
              </a:rPr>
              <a:t>（式</a:t>
            </a:r>
            <a:r>
              <a:rPr lang="en-US" altLang="zh-CN" sz="2000" b="1" dirty="0">
                <a:latin typeface="微软雅黑" panose="020B0503020204020204" pitchFamily="34" charset="-122"/>
                <a:ea typeface="微软雅黑" panose="020B0503020204020204" pitchFamily="34" charset="-122"/>
              </a:rPr>
              <a:t>5</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954107"/>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8.3 </a:t>
            </a:r>
            <a:r>
              <a:rPr lang="zh-CN" altLang="en-US" sz="2800" b="1" dirty="0">
                <a:solidFill>
                  <a:srgbClr val="000000"/>
                </a:solidFill>
                <a:latin typeface="微软雅黑" panose="020B0503020204020204" pitchFamily="34" charset="-122"/>
                <a:ea typeface="微软雅黑" panose="020B0503020204020204" pitchFamily="34" charset="-122"/>
              </a:rPr>
              <a:t>随时间反向传播（</a:t>
            </a:r>
            <a:r>
              <a:rPr lang="en-US" altLang="zh-CN" sz="2800" b="1" dirty="0">
                <a:solidFill>
                  <a:srgbClr val="000000"/>
                </a:solidFill>
                <a:latin typeface="微软雅黑" panose="020B0503020204020204" pitchFamily="34" charset="-122"/>
                <a:ea typeface="微软雅黑" panose="020B0503020204020204" pitchFamily="34" charset="-122"/>
              </a:rPr>
              <a:t>BPTT</a:t>
            </a:r>
            <a:r>
              <a:rPr lang="zh-CN" altLang="en-US" sz="2800" b="1" dirty="0">
                <a:solidFill>
                  <a:srgbClr val="000000"/>
                </a:solidFill>
                <a:latin typeface="微软雅黑" panose="020B0503020204020204" pitchFamily="34" charset="-122"/>
                <a:ea typeface="微软雅黑" panose="020B0503020204020204" pitchFamily="34" charset="-122"/>
              </a:rPr>
              <a:t>）</a:t>
            </a:r>
            <a:endParaRPr lang="zh-CN" altLang="en-US" sz="2800" b="1" dirty="0">
              <a:solidFill>
                <a:srgbClr val="000000"/>
              </a:solidFill>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52086" y="6433430"/>
            <a:ext cx="4694072" cy="295978"/>
          </a:xfrm>
          <a:prstGeom prst="rect">
            <a:avLst/>
          </a:prstGeom>
          <a:noFill/>
        </p:spPr>
        <p:txBody>
          <a:bodyPr wrap="square" rtlCol="0">
            <a:spAutoFit/>
          </a:bodyPr>
          <a:lstStyle/>
          <a:p>
            <a:pPr>
              <a:lnSpc>
                <a:spcPct val="150000"/>
              </a:lnSpc>
            </a:pPr>
            <a:r>
              <a:rPr lang="en-US" altLang="zh-CN" sz="1000" dirty="0">
                <a:latin typeface="微软雅黑" panose="020B0503020204020204" pitchFamily="34" charset="-122"/>
                <a:ea typeface="微软雅黑" panose="020B0503020204020204" pitchFamily="34" charset="-122"/>
              </a:rPr>
              <a:t>https://zybuluo.com/hanbingtao/note/541458</a:t>
            </a:r>
            <a:endParaRPr lang="en-US" altLang="zh-CN" sz="1000" dirty="0">
              <a:latin typeface="微软雅黑" panose="020B0503020204020204" pitchFamily="34" charset="-122"/>
              <a:ea typeface="微软雅黑" panose="020B0503020204020204" pitchFamily="34" charset="-122"/>
            </a:endParaRPr>
          </a:p>
        </p:txBody>
      </p:sp>
      <p:sp>
        <p:nvSpPr>
          <p:cNvPr id="3" name="文本框 2"/>
          <p:cNvSpPr txBox="1"/>
          <p:nvPr/>
        </p:nvSpPr>
        <p:spPr>
          <a:xfrm>
            <a:off x="777846" y="896842"/>
            <a:ext cx="6655982" cy="1200329"/>
          </a:xfrm>
          <a:prstGeom prst="rect">
            <a:avLst/>
          </a:prstGeom>
          <a:noFill/>
        </p:spPr>
        <p:txBody>
          <a:bodyPr wrap="square" rtlCol="0">
            <a:spAutoFit/>
          </a:bodyPr>
          <a:lstStyle/>
          <a:p>
            <a:pPr algn="l">
              <a:lnSpc>
                <a:spcPct val="150000"/>
              </a:lnSpc>
            </a:pPr>
            <a:r>
              <a:rPr lang="zh-CN" altLang="en-US" sz="2400" dirty="0">
                <a:latin typeface="微软雅黑" panose="020B0503020204020204" pitchFamily="34" charset="-122"/>
                <a:ea typeface="微软雅黑" panose="020B0503020204020204" pitchFamily="34" charset="-122"/>
              </a:rPr>
              <a:t>下面可以简单推导一下</a:t>
            </a:r>
            <a:r>
              <a:rPr lang="zh-CN" altLang="en-US" sz="2400" b="1" dirty="0">
                <a:latin typeface="微软雅黑" panose="020B0503020204020204" pitchFamily="34" charset="-122"/>
                <a:ea typeface="微软雅黑" panose="020B0503020204020204" pitchFamily="34" charset="-122"/>
              </a:rPr>
              <a:t>式</a:t>
            </a:r>
            <a:r>
              <a:rPr lang="en-US" altLang="zh-CN" sz="2400" b="1" dirty="0">
                <a:latin typeface="微软雅黑" panose="020B0503020204020204" pitchFamily="34" charset="-122"/>
                <a:ea typeface="微软雅黑" panose="020B0503020204020204" pitchFamily="34" charset="-122"/>
              </a:rPr>
              <a:t>5</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gn="l">
              <a:lnSpc>
                <a:spcPct val="150000"/>
              </a:lnSpc>
            </a:pPr>
            <a:r>
              <a:rPr lang="zh-CN" altLang="en-US" sz="2400" dirty="0">
                <a:latin typeface="微软雅黑" panose="020B0503020204020204" pitchFamily="34" charset="-122"/>
                <a:ea typeface="微软雅黑" panose="020B0503020204020204" pitchFamily="34" charset="-122"/>
              </a:rPr>
              <a:t>我们知道：</a:t>
            </a:r>
            <a:endParaRPr lang="zh-CN" altLang="en-US" sz="24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4584558" y="1932721"/>
            <a:ext cx="3022884" cy="454769"/>
          </a:xfrm>
          <a:prstGeom prst="rect">
            <a:avLst/>
          </a:prstGeom>
        </p:spPr>
      </p:pic>
      <p:grpSp>
        <p:nvGrpSpPr>
          <p:cNvPr id="10" name="组合 9"/>
          <p:cNvGrpSpPr/>
          <p:nvPr/>
        </p:nvGrpSpPr>
        <p:grpSpPr>
          <a:xfrm>
            <a:off x="3417177" y="2526432"/>
            <a:ext cx="5436440" cy="3985453"/>
            <a:chOff x="3417177" y="2526432"/>
            <a:chExt cx="5436440" cy="3985453"/>
          </a:xfrm>
        </p:grpSpPr>
        <p:pic>
          <p:nvPicPr>
            <p:cNvPr id="7" name="图片 6"/>
            <p:cNvPicPr>
              <a:picLocks noChangeAspect="1"/>
            </p:cNvPicPr>
            <p:nvPr/>
          </p:nvPicPr>
          <p:blipFill>
            <a:blip r:embed="rId2"/>
            <a:stretch>
              <a:fillRect/>
            </a:stretch>
          </p:blipFill>
          <p:spPr>
            <a:xfrm>
              <a:off x="3417177" y="2526432"/>
              <a:ext cx="5357643" cy="1923256"/>
            </a:xfrm>
            <a:prstGeom prst="rect">
              <a:avLst/>
            </a:prstGeom>
          </p:spPr>
        </p:pic>
        <p:pic>
          <p:nvPicPr>
            <p:cNvPr id="9" name="图片 8"/>
            <p:cNvPicPr>
              <a:picLocks noChangeAspect="1"/>
            </p:cNvPicPr>
            <p:nvPr/>
          </p:nvPicPr>
          <p:blipFill>
            <a:blip r:embed="rId3"/>
            <a:stretch>
              <a:fillRect/>
            </a:stretch>
          </p:blipFill>
          <p:spPr>
            <a:xfrm>
              <a:off x="4233626" y="4588630"/>
              <a:ext cx="4619991" cy="1923255"/>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954107"/>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8.3 </a:t>
            </a:r>
            <a:r>
              <a:rPr lang="zh-CN" altLang="en-US" sz="2800" b="1" dirty="0">
                <a:solidFill>
                  <a:srgbClr val="000000"/>
                </a:solidFill>
                <a:latin typeface="微软雅黑" panose="020B0503020204020204" pitchFamily="34" charset="-122"/>
                <a:ea typeface="微软雅黑" panose="020B0503020204020204" pitchFamily="34" charset="-122"/>
              </a:rPr>
              <a:t>随时间反向传播（</a:t>
            </a:r>
            <a:r>
              <a:rPr lang="en-US" altLang="zh-CN" sz="2800" b="1" dirty="0">
                <a:solidFill>
                  <a:srgbClr val="000000"/>
                </a:solidFill>
                <a:latin typeface="微软雅黑" panose="020B0503020204020204" pitchFamily="34" charset="-122"/>
                <a:ea typeface="微软雅黑" panose="020B0503020204020204" pitchFamily="34" charset="-122"/>
              </a:rPr>
              <a:t>BPTT</a:t>
            </a:r>
            <a:r>
              <a:rPr lang="zh-CN" altLang="en-US" sz="2800" b="1" dirty="0">
                <a:solidFill>
                  <a:srgbClr val="000000"/>
                </a:solidFill>
                <a:latin typeface="微软雅黑" panose="020B0503020204020204" pitchFamily="34" charset="-122"/>
                <a:ea typeface="微软雅黑" panose="020B0503020204020204" pitchFamily="34" charset="-122"/>
              </a:rPr>
              <a:t>）</a:t>
            </a:r>
            <a:endParaRPr lang="zh-CN" altLang="en-US" sz="2800" b="1" dirty="0">
              <a:solidFill>
                <a:srgbClr val="000000"/>
              </a:solidFill>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52086" y="6433430"/>
            <a:ext cx="4694072" cy="295978"/>
          </a:xfrm>
          <a:prstGeom prst="rect">
            <a:avLst/>
          </a:prstGeom>
          <a:noFill/>
        </p:spPr>
        <p:txBody>
          <a:bodyPr wrap="square" rtlCol="0">
            <a:spAutoFit/>
          </a:bodyPr>
          <a:lstStyle/>
          <a:p>
            <a:pPr>
              <a:lnSpc>
                <a:spcPct val="150000"/>
              </a:lnSpc>
            </a:pPr>
            <a:r>
              <a:rPr lang="en-US" altLang="zh-CN" sz="1000" dirty="0">
                <a:latin typeface="微软雅黑" panose="020B0503020204020204" pitchFamily="34" charset="-122"/>
                <a:ea typeface="微软雅黑" panose="020B0503020204020204" pitchFamily="34" charset="-122"/>
              </a:rPr>
              <a:t>https://zybuluo.com/hanbingtao/note/541458</a:t>
            </a:r>
            <a:endParaRPr lang="en-US" altLang="zh-CN" sz="10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3" name="文本框 2"/>
              <p:cNvSpPr txBox="1"/>
              <p:nvPr/>
            </p:nvSpPr>
            <p:spPr>
              <a:xfrm>
                <a:off x="355228" y="904732"/>
                <a:ext cx="10904650" cy="1333827"/>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因为对</a:t>
                </a:r>
                <a:r>
                  <a:rPr lang="en-US" altLang="zh-CN" sz="2400" dirty="0">
                    <a:latin typeface="微软雅黑" panose="020B0503020204020204" pitchFamily="34" charset="-122"/>
                    <a:ea typeface="微软雅黑" panose="020B0503020204020204" pitchFamily="34" charset="-122"/>
                  </a:rPr>
                  <a:t>W</a:t>
                </a:r>
                <a:r>
                  <a:rPr lang="zh-CN" altLang="en-US" sz="2400" dirty="0">
                    <a:latin typeface="微软雅黑" panose="020B0503020204020204" pitchFamily="34" charset="-122"/>
                    <a:ea typeface="微软雅黑" panose="020B0503020204020204" pitchFamily="34" charset="-122"/>
                  </a:rPr>
                  <a:t>求导与</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𝑈</m:t>
                        </m:r>
                        <m:r>
                          <m:rPr>
                            <m:sty m:val="p"/>
                          </m:rPr>
                          <a:rPr lang="en-US" altLang="zh-CN" sz="2400" i="1">
                            <a:latin typeface="Cambria Math" panose="02040503050406030204" pitchFamily="18" charset="0"/>
                          </a:rPr>
                          <m:t>x</m:t>
                        </m:r>
                      </m:e>
                      <m:sub>
                        <m:r>
                          <a:rPr lang="en-US" altLang="zh-CN" sz="2400" b="0" i="1" smtClean="0">
                            <a:latin typeface="Cambria Math" panose="02040503050406030204" pitchFamily="18" charset="0"/>
                          </a:rPr>
                          <m:t>𝑡</m:t>
                        </m:r>
                      </m:sub>
                    </m:sSub>
                  </m:oMath>
                </a14:m>
                <a:r>
                  <a:rPr lang="zh-CN" altLang="en-US" sz="2400" dirty="0">
                    <a:latin typeface="微软雅黑" panose="020B0503020204020204" pitchFamily="34" charset="-122"/>
                    <a:ea typeface="微软雅黑" panose="020B0503020204020204" pitchFamily="34" charset="-122"/>
                  </a:rPr>
                  <a:t>无关，我们不再考虑。现在考虑对权重项</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𝑗𝑖</m:t>
                        </m:r>
                      </m:sub>
                    </m:sSub>
                  </m:oMath>
                </a14:m>
                <a:r>
                  <a:rPr lang="zh-CN" altLang="en-US" sz="2400" dirty="0">
                    <a:latin typeface="微软雅黑" panose="020B0503020204020204" pitchFamily="34" charset="-122"/>
                    <a:ea typeface="微软雅黑" panose="020B0503020204020204" pitchFamily="34" charset="-122"/>
                  </a:rPr>
                  <a:t>求导。通过观察上式我们可以看到</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𝑗𝑖</m:t>
                        </m:r>
                      </m:sub>
                    </m:sSub>
                  </m:oMath>
                </a14:m>
                <a:r>
                  <a:rPr lang="zh-CN" altLang="en-US" sz="2400" dirty="0">
                    <a:latin typeface="微软雅黑" panose="020B0503020204020204" pitchFamily="34" charset="-122"/>
                    <a:ea typeface="微软雅黑" panose="020B0503020204020204" pitchFamily="34" charset="-122"/>
                  </a:rPr>
                  <a:t>只与</a:t>
                </a:r>
                <a14:m>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b="0" i="1" smtClean="0">
                            <a:latin typeface="Cambria Math" panose="02040503050406030204" pitchFamily="18" charset="0"/>
                          </a:rPr>
                          <m:t>𝑛𝑒𝑡</m:t>
                        </m:r>
                      </m:e>
                      <m:sub>
                        <m:r>
                          <a:rPr lang="en-US" altLang="zh-CN" sz="2400" b="0" i="1" smtClean="0">
                            <a:latin typeface="Cambria Math" panose="02040503050406030204" pitchFamily="18" charset="0"/>
                          </a:rPr>
                          <m:t>𝑗</m:t>
                        </m:r>
                      </m:sub>
                      <m:sup>
                        <m:r>
                          <a:rPr lang="en-US" altLang="zh-CN" sz="2400" b="0" i="1" smtClean="0">
                            <a:latin typeface="Cambria Math" panose="02040503050406030204" pitchFamily="18" charset="0"/>
                          </a:rPr>
                          <m:t>𝑡</m:t>
                        </m:r>
                      </m:sup>
                    </m:sSubSup>
                  </m:oMath>
                </a14:m>
                <a:r>
                  <a:rPr lang="zh-CN" altLang="en-US" sz="2400" dirty="0">
                    <a:latin typeface="微软雅黑" panose="020B0503020204020204" pitchFamily="34" charset="-122"/>
                    <a:ea typeface="微软雅黑" panose="020B0503020204020204" pitchFamily="34" charset="-122"/>
                  </a:rPr>
                  <a:t>有关，所以：</a:t>
                </a:r>
                <a:endParaRPr lang="zh-CN" altLang="en-US" sz="2400" dirty="0">
                  <a:latin typeface="微软雅黑" panose="020B0503020204020204" pitchFamily="34" charset="-122"/>
                  <a:ea typeface="微软雅黑" panose="020B0503020204020204" pitchFamily="34" charset="-122"/>
                </a:endParaRPr>
              </a:p>
            </p:txBody>
          </p:sp>
        </mc:Choice>
        <mc:Fallback>
          <p:sp>
            <p:nvSpPr>
              <p:cNvPr id="3" name="文本框 2"/>
              <p:cNvSpPr txBox="1">
                <a:spLocks noRot="1" noChangeAspect="1" noMove="1" noResize="1" noEditPoints="1" noAdjustHandles="1" noChangeArrowheads="1" noChangeShapeType="1" noTextEdit="1"/>
              </p:cNvSpPr>
              <p:nvPr/>
            </p:nvSpPr>
            <p:spPr>
              <a:xfrm>
                <a:off x="355228" y="904732"/>
                <a:ext cx="10904650" cy="1333827"/>
              </a:xfrm>
              <a:prstGeom prst="rect">
                <a:avLst/>
              </a:prstGeom>
              <a:blipFill rotWithShape="1">
                <a:blip r:embed="rId1"/>
                <a:stretch>
                  <a:fillRect l="-2" t="-37" r="1" b="-700"/>
                </a:stretch>
              </a:blipFill>
            </p:spPr>
            <p:txBody>
              <a:bodyPr/>
              <a:lstStyle/>
              <a:p>
                <a:r>
                  <a:rPr lang="zh-CN" altLang="en-US">
                    <a:noFill/>
                  </a:rPr>
                  <a:t> </a:t>
                </a:r>
              </a:p>
            </p:txBody>
          </p:sp>
        </mc:Fallback>
      </mc:AlternateContent>
      <p:pic>
        <p:nvPicPr>
          <p:cNvPr id="5" name="图片 4"/>
          <p:cNvPicPr>
            <a:picLocks noChangeAspect="1"/>
          </p:cNvPicPr>
          <p:nvPr/>
        </p:nvPicPr>
        <p:blipFill>
          <a:blip r:embed="rId2"/>
          <a:stretch>
            <a:fillRect/>
          </a:stretch>
        </p:blipFill>
        <p:spPr>
          <a:xfrm>
            <a:off x="4256333" y="2886700"/>
            <a:ext cx="3102440" cy="1557710"/>
          </a:xfrm>
          <a:prstGeom prst="rect">
            <a:avLst/>
          </a:prstGeom>
        </p:spPr>
      </p:pic>
      <p:sp>
        <p:nvSpPr>
          <p:cNvPr id="7" name="文本框 6"/>
          <p:cNvSpPr txBox="1"/>
          <p:nvPr/>
        </p:nvSpPr>
        <p:spPr>
          <a:xfrm>
            <a:off x="355228" y="5030527"/>
            <a:ext cx="7458537" cy="581057"/>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按照上面的规律就可以生成</a:t>
            </a:r>
            <a:r>
              <a:rPr lang="zh-CN" altLang="en-US" sz="2400" b="1" dirty="0">
                <a:latin typeface="微软雅黑" panose="020B0503020204020204" pitchFamily="34" charset="-122"/>
                <a:ea typeface="微软雅黑" panose="020B0503020204020204" pitchFamily="34" charset="-122"/>
              </a:rPr>
              <a:t>式</a:t>
            </a:r>
            <a:r>
              <a:rPr lang="en-US" altLang="zh-CN" sz="2400" b="1" dirty="0">
                <a:latin typeface="微软雅黑" panose="020B0503020204020204" pitchFamily="34" charset="-122"/>
                <a:ea typeface="微软雅黑" panose="020B0503020204020204" pitchFamily="34" charset="-122"/>
              </a:rPr>
              <a:t>5</a:t>
            </a:r>
            <a:r>
              <a:rPr lang="zh-CN" altLang="en-US" sz="2400" dirty="0">
                <a:latin typeface="微软雅黑" panose="020B0503020204020204" pitchFamily="34" charset="-122"/>
                <a:ea typeface="微软雅黑" panose="020B0503020204020204" pitchFamily="34" charset="-122"/>
              </a:rPr>
              <a:t>里面的矩阵。</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954107"/>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8.3 </a:t>
            </a:r>
            <a:r>
              <a:rPr lang="zh-CN" altLang="en-US" sz="2800" b="1" dirty="0">
                <a:solidFill>
                  <a:srgbClr val="000000"/>
                </a:solidFill>
                <a:latin typeface="微软雅黑" panose="020B0503020204020204" pitchFamily="34" charset="-122"/>
                <a:ea typeface="微软雅黑" panose="020B0503020204020204" pitchFamily="34" charset="-122"/>
              </a:rPr>
              <a:t>随时间反向传播（</a:t>
            </a:r>
            <a:r>
              <a:rPr lang="en-US" altLang="zh-CN" sz="2800" b="1" dirty="0">
                <a:solidFill>
                  <a:srgbClr val="000000"/>
                </a:solidFill>
                <a:latin typeface="微软雅黑" panose="020B0503020204020204" pitchFamily="34" charset="-122"/>
                <a:ea typeface="微软雅黑" panose="020B0503020204020204" pitchFamily="34" charset="-122"/>
              </a:rPr>
              <a:t>BPTT</a:t>
            </a:r>
            <a:r>
              <a:rPr lang="zh-CN" altLang="en-US" sz="2800" b="1" dirty="0">
                <a:solidFill>
                  <a:srgbClr val="000000"/>
                </a:solidFill>
                <a:latin typeface="微软雅黑" panose="020B0503020204020204" pitchFamily="34" charset="-122"/>
                <a:ea typeface="微软雅黑" panose="020B0503020204020204" pitchFamily="34" charset="-122"/>
              </a:rPr>
              <a:t>）</a:t>
            </a:r>
            <a:endParaRPr lang="zh-CN" altLang="en-US" sz="2800" b="1" dirty="0">
              <a:solidFill>
                <a:srgbClr val="000000"/>
              </a:solidFill>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52086" y="6433430"/>
            <a:ext cx="4694072" cy="295978"/>
          </a:xfrm>
          <a:prstGeom prst="rect">
            <a:avLst/>
          </a:prstGeom>
          <a:noFill/>
        </p:spPr>
        <p:txBody>
          <a:bodyPr wrap="square" rtlCol="0">
            <a:spAutoFit/>
          </a:bodyPr>
          <a:lstStyle/>
          <a:p>
            <a:pPr>
              <a:lnSpc>
                <a:spcPct val="150000"/>
              </a:lnSpc>
            </a:pPr>
            <a:r>
              <a:rPr lang="en-US" altLang="zh-CN" sz="1000" dirty="0">
                <a:latin typeface="微软雅黑" panose="020B0503020204020204" pitchFamily="34" charset="-122"/>
                <a:ea typeface="微软雅黑" panose="020B0503020204020204" pitchFamily="34" charset="-122"/>
              </a:rPr>
              <a:t>https://zybuluo.com/hanbingtao/note/541458</a:t>
            </a:r>
            <a:endParaRPr lang="en-US" altLang="zh-CN" sz="10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 name="文本框 1"/>
              <p:cNvSpPr txBox="1"/>
              <p:nvPr/>
            </p:nvSpPr>
            <p:spPr>
              <a:xfrm>
                <a:off x="409745" y="913518"/>
                <a:ext cx="10918854" cy="1185581"/>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我们已经求得了权重矩阵</a:t>
                </a:r>
                <a:r>
                  <a:rPr lang="en-US" altLang="zh-CN" sz="2400" dirty="0">
                    <a:latin typeface="微软雅黑" panose="020B0503020204020204" pitchFamily="34" charset="-122"/>
                    <a:ea typeface="微软雅黑" panose="020B0503020204020204" pitchFamily="34" charset="-122"/>
                  </a:rPr>
                  <a:t>W</a:t>
                </a:r>
                <a:r>
                  <a:rPr lang="zh-CN" altLang="en-US" sz="2400" dirty="0">
                    <a:latin typeface="微软雅黑" panose="020B0503020204020204" pitchFamily="34" charset="-122"/>
                    <a:ea typeface="微软雅黑" panose="020B0503020204020204" pitchFamily="34" charset="-122"/>
                  </a:rPr>
                  <a:t>在</a:t>
                </a:r>
                <a:r>
                  <a:rPr lang="en-US" altLang="zh-CN" sz="2400" dirty="0">
                    <a:latin typeface="微软雅黑" panose="020B0503020204020204" pitchFamily="34" charset="-122"/>
                    <a:ea typeface="微软雅黑" panose="020B0503020204020204" pitchFamily="34" charset="-122"/>
                  </a:rPr>
                  <a:t>t</a:t>
                </a:r>
                <a:r>
                  <a:rPr lang="zh-CN" altLang="en-US" sz="2400" dirty="0">
                    <a:latin typeface="微软雅黑" panose="020B0503020204020204" pitchFamily="34" charset="-122"/>
                    <a:ea typeface="微软雅黑" panose="020B0503020204020204" pitchFamily="34" charset="-122"/>
                  </a:rPr>
                  <a:t>时刻的梯度</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m:t>
                        </m:r>
                      </m:e>
                      <m:sub>
                        <m:sSub>
                          <m:sSubPr>
                            <m:ctrlPr>
                              <a:rPr lang="zh-CN" altLang="en-US" sz="2400" i="1">
                                <a:latin typeface="Cambria Math" panose="02040503050406030204" pitchFamily="18" charset="0"/>
                              </a:rPr>
                            </m:ctrlPr>
                          </m:sSubPr>
                          <m:e>
                            <m:r>
                              <a:rPr lang="en-US" altLang="zh-CN" sz="2400" b="0" i="1" smtClean="0">
                                <a:latin typeface="Cambria Math" panose="02040503050406030204" pitchFamily="18" charset="0"/>
                              </a:rPr>
                              <m:t>𝑊</m:t>
                            </m:r>
                          </m:e>
                          <m:sub>
                            <m:r>
                              <a:rPr lang="zh-CN" altLang="en-US" sz="2400" i="1">
                                <a:latin typeface="Cambria Math" panose="02040503050406030204" pitchFamily="18" charset="0"/>
                              </a:rPr>
                              <m:t>𝑡</m:t>
                            </m:r>
                          </m:sub>
                        </m:sSub>
                      </m:sub>
                    </m:sSub>
                    <m:r>
                      <a:rPr lang="zh-CN" altLang="en-US" sz="2400" i="1">
                        <a:latin typeface="Cambria Math" panose="02040503050406030204" pitchFamily="18" charset="0"/>
                      </a:rPr>
                      <m:t>𝐸</m:t>
                    </m:r>
                  </m:oMath>
                </a14:m>
                <a:r>
                  <a:rPr lang="zh-CN" altLang="en-US" sz="2400" dirty="0">
                    <a:latin typeface="微软雅黑" panose="020B0503020204020204" pitchFamily="34" charset="-122"/>
                    <a:ea typeface="微软雅黑" panose="020B0503020204020204" pitchFamily="34" charset="-122"/>
                  </a:rPr>
                  <a:t>，最终的梯度</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m:t>
                        </m:r>
                      </m:e>
                      <m:sub>
                        <m:r>
                          <a:rPr lang="en-US" altLang="zh-CN" sz="2400" b="0" i="1" smtClean="0">
                            <a:latin typeface="Cambria Math" panose="02040503050406030204" pitchFamily="18" charset="0"/>
                          </a:rPr>
                          <m:t>𝑊</m:t>
                        </m:r>
                      </m:sub>
                    </m:sSub>
                    <m:r>
                      <a:rPr lang="zh-CN" altLang="en-US" sz="2400" i="1">
                        <a:latin typeface="Cambria Math" panose="02040503050406030204" pitchFamily="18" charset="0"/>
                      </a:rPr>
                      <m:t>𝐸</m:t>
                    </m:r>
                  </m:oMath>
                </a14:m>
                <a:r>
                  <a:rPr lang="zh-CN" altLang="en-US" sz="2400" dirty="0">
                    <a:latin typeface="微软雅黑" panose="020B0503020204020204" pitchFamily="34" charset="-122"/>
                    <a:ea typeface="微软雅黑" panose="020B0503020204020204" pitchFamily="34" charset="-122"/>
                  </a:rPr>
                  <a:t>是各个时刻的梯度</a:t>
                </a:r>
                <a:r>
                  <a:rPr lang="zh-CN" altLang="en-US" sz="2400" b="1" dirty="0">
                    <a:latin typeface="微软雅黑" panose="020B0503020204020204" pitchFamily="34" charset="-122"/>
                    <a:ea typeface="微软雅黑" panose="020B0503020204020204" pitchFamily="34" charset="-122"/>
                  </a:rPr>
                  <a:t>之和</a:t>
                </a:r>
                <a:r>
                  <a:rPr lang="zh-CN" altLang="en-US"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mc:Choice>
        <mc:Fallback>
          <p:sp>
            <p:nvSpPr>
              <p:cNvPr id="2" name="文本框 1"/>
              <p:cNvSpPr txBox="1">
                <a:spLocks noRot="1" noChangeAspect="1" noMove="1" noResize="1" noEditPoints="1" noAdjustHandles="1" noChangeArrowheads="1" noChangeShapeType="1" noTextEdit="1"/>
              </p:cNvSpPr>
              <p:nvPr/>
            </p:nvSpPr>
            <p:spPr>
              <a:xfrm>
                <a:off x="409745" y="913518"/>
                <a:ext cx="10918854" cy="1185581"/>
              </a:xfrm>
              <a:prstGeom prst="rect">
                <a:avLst/>
              </a:prstGeom>
              <a:blipFill rotWithShape="1">
                <a:blip r:embed="rId1"/>
                <a:stretch>
                  <a:fillRect l="-2" t="-33" r="2" b="36"/>
                </a:stretch>
              </a:blipFill>
            </p:spPr>
            <p:txBody>
              <a:bodyPr/>
              <a:lstStyle/>
              <a:p>
                <a:r>
                  <a:rPr lang="zh-CN" altLang="en-US">
                    <a:noFill/>
                  </a:rPr>
                  <a:t> </a:t>
                </a:r>
              </a:p>
            </p:txBody>
          </p:sp>
        </mc:Fallback>
      </mc:AlternateContent>
      <p:grpSp>
        <p:nvGrpSpPr>
          <p:cNvPr id="10" name="组合 9"/>
          <p:cNvGrpSpPr/>
          <p:nvPr/>
        </p:nvGrpSpPr>
        <p:grpSpPr>
          <a:xfrm>
            <a:off x="863401" y="2278566"/>
            <a:ext cx="9223631" cy="3119957"/>
            <a:chOff x="2104968" y="2099099"/>
            <a:chExt cx="9223631" cy="3119957"/>
          </a:xfrm>
        </p:grpSpPr>
        <p:pic>
          <p:nvPicPr>
            <p:cNvPr id="5" name="图片 4"/>
            <p:cNvPicPr>
              <a:picLocks noChangeAspect="1"/>
            </p:cNvPicPr>
            <p:nvPr/>
          </p:nvPicPr>
          <p:blipFill>
            <a:blip r:embed="rId2"/>
            <a:stretch>
              <a:fillRect/>
            </a:stretch>
          </p:blipFill>
          <p:spPr>
            <a:xfrm>
              <a:off x="2104968" y="2099099"/>
              <a:ext cx="2573357" cy="955819"/>
            </a:xfrm>
            <a:prstGeom prst="rect">
              <a:avLst/>
            </a:prstGeom>
          </p:spPr>
        </p:pic>
        <p:pic>
          <p:nvPicPr>
            <p:cNvPr id="7" name="图片 6"/>
            <p:cNvPicPr>
              <a:picLocks noChangeAspect="1"/>
            </p:cNvPicPr>
            <p:nvPr/>
          </p:nvPicPr>
          <p:blipFill>
            <a:blip r:embed="rId3"/>
            <a:stretch>
              <a:fillRect/>
            </a:stretch>
          </p:blipFill>
          <p:spPr>
            <a:xfrm>
              <a:off x="2915217" y="3053933"/>
              <a:ext cx="8413382" cy="2165123"/>
            </a:xfrm>
            <a:prstGeom prst="rect">
              <a:avLst/>
            </a:prstGeom>
          </p:spPr>
        </p:pic>
      </p:grpSp>
      <p:sp>
        <p:nvSpPr>
          <p:cNvPr id="8" name="文本框 7"/>
          <p:cNvSpPr txBox="1"/>
          <p:nvPr/>
        </p:nvSpPr>
        <p:spPr>
          <a:xfrm>
            <a:off x="10340442" y="4509090"/>
            <a:ext cx="1594884" cy="499624"/>
          </a:xfrm>
          <a:prstGeom prst="rect">
            <a:avLst/>
          </a:prstGeom>
          <a:noFill/>
        </p:spPr>
        <p:txBody>
          <a:bodyPr wrap="square" rtlCol="0">
            <a:spAutoFit/>
          </a:bodyPr>
          <a:lstStyle/>
          <a:p>
            <a:pPr algn="l">
              <a:lnSpc>
                <a:spcPct val="150000"/>
              </a:lnSpc>
            </a:pPr>
            <a:r>
              <a:rPr lang="zh-CN" altLang="en-US" sz="2000" b="1" dirty="0">
                <a:latin typeface="微软雅黑" panose="020B0503020204020204" pitchFamily="34" charset="-122"/>
                <a:ea typeface="微软雅黑" panose="020B0503020204020204" pitchFamily="34" charset="-122"/>
              </a:rPr>
              <a:t>（式</a:t>
            </a:r>
            <a:r>
              <a:rPr lang="en-US" altLang="zh-CN" sz="2000" b="1" dirty="0">
                <a:latin typeface="微软雅黑" panose="020B0503020204020204" pitchFamily="34" charset="-122"/>
                <a:ea typeface="微软雅黑" panose="020B0503020204020204" pitchFamily="34" charset="-122"/>
              </a:rPr>
              <a:t>6</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
        <p:nvSpPr>
          <p:cNvPr id="9" name="文本框 8"/>
          <p:cNvSpPr txBox="1"/>
          <p:nvPr/>
        </p:nvSpPr>
        <p:spPr>
          <a:xfrm>
            <a:off x="761999" y="5789797"/>
            <a:ext cx="7254949" cy="581057"/>
          </a:xfrm>
          <a:prstGeom prst="rect">
            <a:avLst/>
          </a:prstGeom>
          <a:noFill/>
        </p:spPr>
        <p:txBody>
          <a:bodyPr wrap="square" rtlCol="0">
            <a:spAutoFit/>
          </a:bodyPr>
          <a:lstStyle/>
          <a:p>
            <a:pPr>
              <a:lnSpc>
                <a:spcPct val="150000"/>
              </a:lnSpc>
            </a:pPr>
            <a:r>
              <a:rPr lang="zh-CN" altLang="en-US" sz="2400" b="1" dirty="0">
                <a:latin typeface="微软雅黑" panose="020B0503020204020204" pitchFamily="34" charset="-122"/>
                <a:ea typeface="微软雅黑" panose="020B0503020204020204" pitchFamily="34" charset="-122"/>
              </a:rPr>
              <a:t>式</a:t>
            </a:r>
            <a:r>
              <a:rPr lang="en-US" altLang="zh-CN" sz="2400" b="1" dirty="0">
                <a:latin typeface="微软雅黑" panose="020B0503020204020204" pitchFamily="34" charset="-122"/>
                <a:ea typeface="微软雅黑" panose="020B0503020204020204" pitchFamily="34" charset="-122"/>
              </a:rPr>
              <a:t>6</a:t>
            </a:r>
            <a:r>
              <a:rPr lang="zh-CN" altLang="en-US" sz="2400" dirty="0">
                <a:latin typeface="微软雅黑" panose="020B0503020204020204" pitchFamily="34" charset="-122"/>
                <a:ea typeface="微软雅黑" panose="020B0503020204020204" pitchFamily="34" charset="-122"/>
              </a:rPr>
              <a:t>就是计算</a:t>
            </a:r>
            <a:r>
              <a:rPr lang="zh-CN" altLang="en-US" sz="2400" b="1" dirty="0">
                <a:latin typeface="微软雅黑" panose="020B0503020204020204" pitchFamily="34" charset="-122"/>
                <a:ea typeface="微软雅黑" panose="020B0503020204020204" pitchFamily="34" charset="-122"/>
              </a:rPr>
              <a:t>循环层</a:t>
            </a:r>
            <a:r>
              <a:rPr lang="zh-CN" altLang="en-US" sz="2400" dirty="0">
                <a:latin typeface="微软雅黑" panose="020B0503020204020204" pitchFamily="34" charset="-122"/>
                <a:ea typeface="微软雅黑" panose="020B0503020204020204" pitchFamily="34" charset="-122"/>
              </a:rPr>
              <a:t>权重矩阵</a:t>
            </a:r>
            <a:r>
              <a:rPr lang="en-US" altLang="zh-CN" sz="2400" dirty="0">
                <a:latin typeface="微软雅黑" panose="020B0503020204020204" pitchFamily="34" charset="-122"/>
                <a:ea typeface="微软雅黑" panose="020B0503020204020204" pitchFamily="34" charset="-122"/>
              </a:rPr>
              <a:t>W</a:t>
            </a:r>
            <a:r>
              <a:rPr lang="zh-CN" altLang="en-US" sz="2400" dirty="0">
                <a:latin typeface="微软雅黑" panose="020B0503020204020204" pitchFamily="34" charset="-122"/>
                <a:ea typeface="微软雅黑" panose="020B0503020204020204" pitchFamily="34" charset="-122"/>
              </a:rPr>
              <a:t>的梯度的公式。</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954107"/>
          </a:xfrm>
          <a:prstGeom prst="rect">
            <a:avLst/>
          </a:prstGeom>
          <a:noFill/>
        </p:spPr>
        <p:txBody>
          <a:bodyPr wrap="square" rtlCol="0">
            <a:spAutoFit/>
          </a:bodyPr>
          <a:lstStyle/>
          <a:p>
            <a:r>
              <a:rPr lang="en-US" altLang="zh-CN" sz="2800" b="1" dirty="0">
                <a:latin typeface="微软雅黑" panose="020B0503020204020204" pitchFamily="34" charset="-122"/>
                <a:ea typeface="微软雅黑" panose="020B0503020204020204" pitchFamily="34" charset="-122"/>
              </a:rPr>
              <a:t>8.1 </a:t>
            </a:r>
            <a:r>
              <a:rPr lang="zh-CN" altLang="en-US" sz="2800" b="1" dirty="0">
                <a:latin typeface="微软雅黑" panose="020B0503020204020204" pitchFamily="34" charset="-122"/>
                <a:ea typeface="微软雅黑" panose="020B0503020204020204" pitchFamily="34" charset="-122"/>
              </a:rPr>
              <a:t>网络记忆能力</a:t>
            </a:r>
            <a:endParaRPr lang="zh-CN" altLang="en-US" sz="2800" b="1" dirty="0">
              <a:latin typeface="微软雅黑" panose="020B0503020204020204" pitchFamily="34" charset="-122"/>
              <a:ea typeface="微软雅黑" panose="020B0503020204020204" pitchFamily="34" charset="-122"/>
            </a:endParaRPr>
          </a:p>
          <a:p>
            <a:endParaRPr lang="zh-CN" altLang="en-US" sz="28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305527" y="612687"/>
            <a:ext cx="11274828" cy="5486401"/>
          </a:xfrm>
          <a:prstGeom prst="rect">
            <a:avLst/>
          </a:prstGeom>
          <a:noFill/>
        </p:spPr>
        <p:txBody>
          <a:bodyPr wrap="square" rtlCol="0">
            <a:noAutofit/>
          </a:bodyPr>
          <a:lstStyle/>
          <a:p>
            <a:pPr>
              <a:lnSpc>
                <a:spcPct val="150000"/>
              </a:lnSpc>
            </a:pPr>
            <a:r>
              <a:rPr lang="zh-CN" altLang="en-US" sz="2800" b="1" dirty="0">
                <a:latin typeface="微软雅黑" panose="020B0503020204020204" pitchFamily="34" charset="-122"/>
                <a:ea typeface="微软雅黑" panose="020B0503020204020204" pitchFamily="34" charset="-122"/>
              </a:rPr>
              <a:t>实例</a:t>
            </a: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：语言模型</a:t>
            </a:r>
            <a:endParaRPr lang="en-US" altLang="zh-CN" sz="2800" b="1" dirty="0">
              <a:latin typeface="微软雅黑" panose="020B0503020204020204" pitchFamily="34" charset="-122"/>
              <a:ea typeface="微软雅黑" panose="020B0503020204020204" pitchFamily="34" charset="-122"/>
            </a:endParaRPr>
          </a:p>
          <a:p>
            <a:pPr>
              <a:lnSpc>
                <a:spcPct val="150000"/>
              </a:lnSpc>
            </a:pP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给定一句话前面的部分，预测接下来最有可能的一个词是什么</a:t>
            </a:r>
            <a:endParaRPr lang="en-US" altLang="zh-CN" sz="2800" dirty="0">
              <a:solidFill>
                <a:schemeClr val="accent1">
                  <a:lumMod val="50000"/>
                </a:schemeClr>
              </a:solidFill>
              <a:latin typeface="楷体" panose="02010609060101010101" pitchFamily="49" charset="-122"/>
              <a:ea typeface="楷体" panose="02010609060101010101" pitchFamily="49" charset="-122"/>
            </a:endParaRPr>
          </a:p>
          <a:p>
            <a:pPr>
              <a:lnSpc>
                <a:spcPct val="150000"/>
              </a:lnSpc>
            </a:pPr>
            <a:r>
              <a:rPr lang="zh-CN" altLang="en-US" sz="3200" dirty="0">
                <a:solidFill>
                  <a:srgbClr val="002060"/>
                </a:solidFill>
                <a:latin typeface="楷体" panose="02010609060101010101" pitchFamily="49" charset="-122"/>
                <a:ea typeface="楷体" panose="02010609060101010101" pitchFamily="49" charset="-122"/>
              </a:rPr>
              <a:t>我昨天上学迟到了，老师批评了</a:t>
            </a:r>
            <a:r>
              <a:rPr lang="en-US" altLang="zh-CN" sz="3200" dirty="0">
                <a:solidFill>
                  <a:srgbClr val="002060"/>
                </a:solidFill>
                <a:latin typeface="楷体" panose="02010609060101010101" pitchFamily="49" charset="-122"/>
                <a:ea typeface="楷体" panose="02010609060101010101" pitchFamily="49" charset="-122"/>
              </a:rPr>
              <a:t>____</a:t>
            </a:r>
            <a:r>
              <a:rPr lang="zh-CN" altLang="en-US" sz="3200" dirty="0">
                <a:solidFill>
                  <a:srgbClr val="002060"/>
                </a:solidFill>
                <a:latin typeface="楷体" panose="02010609060101010101" pitchFamily="49" charset="-122"/>
                <a:ea typeface="楷体" panose="02010609060101010101" pitchFamily="49" charset="-122"/>
              </a:rPr>
              <a:t>。</a:t>
            </a:r>
            <a:endParaRPr lang="en-US" altLang="zh-CN" sz="3200" dirty="0">
              <a:solidFill>
                <a:srgbClr val="002060"/>
              </a:solidFill>
              <a:latin typeface="楷体" panose="02010609060101010101" pitchFamily="49" charset="-122"/>
              <a:ea typeface="楷体" panose="02010609060101010101" pitchFamily="49" charset="-122"/>
            </a:endParaRPr>
          </a:p>
          <a:p>
            <a:pPr>
              <a:lnSpc>
                <a:spcPct val="150000"/>
              </a:lnSpc>
            </a:pPr>
            <a:endParaRPr lang="en-US" altLang="zh-CN" sz="3200" dirty="0">
              <a:solidFill>
                <a:schemeClr val="accent1">
                  <a:lumMod val="50000"/>
                </a:schemeClr>
              </a:solidFill>
              <a:latin typeface="楷体" panose="02010609060101010101" pitchFamily="49" charset="-122"/>
              <a:ea typeface="楷体" panose="02010609060101010101" pitchFamily="49" charset="-122"/>
            </a:endParaRPr>
          </a:p>
          <a:p>
            <a:pPr>
              <a:lnSpc>
                <a:spcPct val="150000"/>
              </a:lnSpc>
            </a:pPr>
            <a:r>
              <a:rPr lang="zh-CN" altLang="en-US" sz="2800" dirty="0">
                <a:latin typeface="微软雅黑" panose="020B0503020204020204" pitchFamily="34" charset="-122"/>
                <a:ea typeface="微软雅黑" panose="020B0503020204020204" pitchFamily="34" charset="-122"/>
              </a:rPr>
              <a:t>分词结果：</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3200" dirty="0">
                <a:solidFill>
                  <a:schemeClr val="accent1">
                    <a:lumMod val="50000"/>
                  </a:schemeClr>
                </a:solidFill>
                <a:latin typeface="楷体" panose="02010609060101010101" pitchFamily="49" charset="-122"/>
                <a:ea typeface="楷体" panose="02010609060101010101" pitchFamily="49" charset="-122"/>
              </a:rPr>
              <a:t>我 昨天 上学 迟到 了 ，老师 批评 了 </a:t>
            </a:r>
            <a:r>
              <a:rPr lang="en-US" altLang="zh-CN" sz="3200" dirty="0">
                <a:solidFill>
                  <a:schemeClr val="accent1">
                    <a:lumMod val="50000"/>
                  </a:schemeClr>
                </a:solidFill>
                <a:latin typeface="楷体" panose="02010609060101010101" pitchFamily="49" charset="-122"/>
                <a:ea typeface="楷体" panose="02010609060101010101" pitchFamily="49" charset="-122"/>
              </a:rPr>
              <a:t>____</a:t>
            </a:r>
            <a:r>
              <a:rPr lang="zh-CN" altLang="en-US" sz="3200" dirty="0">
                <a:solidFill>
                  <a:schemeClr val="accent1">
                    <a:lumMod val="50000"/>
                  </a:schemeClr>
                </a:solidFill>
                <a:latin typeface="楷体" panose="02010609060101010101" pitchFamily="49" charset="-122"/>
                <a:ea typeface="楷体" panose="02010609060101010101" pitchFamily="49" charset="-122"/>
              </a:rPr>
              <a:t>。</a:t>
            </a:r>
            <a:endParaRPr lang="en-US" altLang="zh-CN" sz="3200" dirty="0">
              <a:solidFill>
                <a:schemeClr val="accent1">
                  <a:lumMod val="50000"/>
                </a:schemeClr>
              </a:solidFill>
              <a:latin typeface="楷体" panose="02010609060101010101" pitchFamily="49" charset="-122"/>
              <a:ea typeface="楷体" panose="02010609060101010101" pitchFamily="49" charset="-122"/>
            </a:endParaRPr>
          </a:p>
          <a:p>
            <a:pPr>
              <a:lnSpc>
                <a:spcPct val="150000"/>
              </a:lnSpc>
            </a:pPr>
            <a:endParaRPr lang="zh-CN" altLang="en-US" dirty="0">
              <a:solidFill>
                <a:schemeClr val="accent1">
                  <a:lumMod val="50000"/>
                </a:schemeClr>
              </a:solidFill>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fade">
                                      <p:cBhvr>
                                        <p:cTn id="10" dur="500"/>
                                        <p:tgtEl>
                                          <p:spTgt spid="7">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animEffect transition="in" filter="fade">
                                      <p:cBhvr>
                                        <p:cTn id="15" dur="500"/>
                                        <p:tgtEl>
                                          <p:spTgt spid="7">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5" end="5"/>
                                            </p:txEl>
                                          </p:spTgt>
                                        </p:tgtEl>
                                        <p:attrNameLst>
                                          <p:attrName>style.visibility</p:attrName>
                                        </p:attrNameLst>
                                      </p:cBhvr>
                                      <p:to>
                                        <p:strVal val="visible"/>
                                      </p:to>
                                    </p:set>
                                    <p:animEffect transition="in" filter="fade">
                                      <p:cBhvr>
                                        <p:cTn id="20" dur="500"/>
                                        <p:tgtEl>
                                          <p:spTgt spid="7">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animEffect transition="in" filter="fade">
                                      <p:cBhvr>
                                        <p:cTn id="23"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954107"/>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8.3 </a:t>
            </a:r>
            <a:r>
              <a:rPr lang="zh-CN" altLang="en-US" sz="2800" b="1" dirty="0">
                <a:solidFill>
                  <a:srgbClr val="000000"/>
                </a:solidFill>
                <a:latin typeface="微软雅黑" panose="020B0503020204020204" pitchFamily="34" charset="-122"/>
                <a:ea typeface="微软雅黑" panose="020B0503020204020204" pitchFamily="34" charset="-122"/>
              </a:rPr>
              <a:t>随时间反向传播（</a:t>
            </a:r>
            <a:r>
              <a:rPr lang="en-US" altLang="zh-CN" sz="2800" b="1" dirty="0">
                <a:solidFill>
                  <a:srgbClr val="000000"/>
                </a:solidFill>
                <a:latin typeface="微软雅黑" panose="020B0503020204020204" pitchFamily="34" charset="-122"/>
                <a:ea typeface="微软雅黑" panose="020B0503020204020204" pitchFamily="34" charset="-122"/>
              </a:rPr>
              <a:t>BPTT</a:t>
            </a:r>
            <a:r>
              <a:rPr lang="zh-CN" altLang="en-US" sz="2800" b="1" dirty="0">
                <a:solidFill>
                  <a:srgbClr val="000000"/>
                </a:solidFill>
                <a:latin typeface="微软雅黑" panose="020B0503020204020204" pitchFamily="34" charset="-122"/>
                <a:ea typeface="微软雅黑" panose="020B0503020204020204" pitchFamily="34" charset="-122"/>
              </a:rPr>
              <a:t>）</a:t>
            </a:r>
            <a:endParaRPr lang="zh-CN" altLang="en-US" sz="2800" b="1" dirty="0">
              <a:solidFill>
                <a:srgbClr val="000000"/>
              </a:solidFill>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26572" y="849086"/>
            <a:ext cx="6340197" cy="581057"/>
          </a:xfrm>
          <a:prstGeom prst="rect">
            <a:avLst/>
          </a:prstGeom>
          <a:noFill/>
        </p:spPr>
        <p:txBody>
          <a:bodyPr wrap="non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为什么最终的梯度是各个时刻的梯度</a:t>
            </a:r>
            <a:r>
              <a:rPr lang="zh-CN" altLang="en-US" sz="2400" b="1" dirty="0">
                <a:latin typeface="微软雅黑" panose="020B0503020204020204" pitchFamily="34" charset="-122"/>
                <a:ea typeface="微软雅黑" panose="020B0503020204020204" pitchFamily="34" charset="-122"/>
              </a:rPr>
              <a:t>之和</a:t>
            </a:r>
            <a:r>
              <a:rPr lang="zh-CN" altLang="en-US" sz="2400" dirty="0">
                <a:latin typeface="微软雅黑" panose="020B0503020204020204" pitchFamily="34" charset="-122"/>
                <a:ea typeface="微软雅黑" panose="020B0503020204020204" pitchFamily="34" charset="-122"/>
              </a:rPr>
              <a:t>呢？</a:t>
            </a:r>
            <a:endParaRPr lang="zh-CN" altLang="en-US" sz="24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452086" y="6433430"/>
            <a:ext cx="4694072" cy="295978"/>
          </a:xfrm>
          <a:prstGeom prst="rect">
            <a:avLst/>
          </a:prstGeom>
          <a:noFill/>
        </p:spPr>
        <p:txBody>
          <a:bodyPr wrap="square" rtlCol="0">
            <a:spAutoFit/>
          </a:bodyPr>
          <a:lstStyle/>
          <a:p>
            <a:pPr>
              <a:lnSpc>
                <a:spcPct val="150000"/>
              </a:lnSpc>
            </a:pPr>
            <a:r>
              <a:rPr lang="en-US" altLang="zh-CN" sz="1000" dirty="0">
                <a:latin typeface="微软雅黑" panose="020B0503020204020204" pitchFamily="34" charset="-122"/>
                <a:ea typeface="微软雅黑" panose="020B0503020204020204" pitchFamily="34" charset="-122"/>
              </a:rPr>
              <a:t>https://zybuluo.com/hanbingtao/note/541458</a:t>
            </a:r>
            <a:endParaRPr lang="en-US" altLang="zh-CN" sz="1000" dirty="0">
              <a:latin typeface="微软雅黑" panose="020B0503020204020204" pitchFamily="34" charset="-122"/>
              <a:ea typeface="微软雅黑" panose="020B0503020204020204" pitchFamily="34" charset="-122"/>
            </a:endParaRPr>
          </a:p>
        </p:txBody>
      </p:sp>
      <p:sp>
        <p:nvSpPr>
          <p:cNvPr id="3" name="文本框 2"/>
          <p:cNvSpPr txBox="1"/>
          <p:nvPr/>
        </p:nvSpPr>
        <p:spPr>
          <a:xfrm>
            <a:off x="326572" y="1480889"/>
            <a:ext cx="3779672" cy="646331"/>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还是从这个式子开始：</a:t>
            </a:r>
            <a:endParaRPr lang="zh-CN" altLang="en-US" sz="24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3969106" y="2075954"/>
            <a:ext cx="3685353" cy="476338"/>
          </a:xfrm>
          <a:prstGeom prst="rect">
            <a:avLst/>
          </a:prstGeom>
        </p:spPr>
      </p:pic>
      <mc:AlternateContent xmlns:mc="http://schemas.openxmlformats.org/markup-compatibility/2006">
        <mc:Choice xmlns:a14="http://schemas.microsoft.com/office/drawing/2010/main" Requires="a14">
          <p:sp>
            <p:nvSpPr>
              <p:cNvPr id="8" name="文本框 7"/>
              <p:cNvSpPr txBox="1"/>
              <p:nvPr/>
            </p:nvSpPr>
            <p:spPr>
              <a:xfrm>
                <a:off x="326572" y="2545107"/>
                <a:ext cx="10971813" cy="1200329"/>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因为</a:t>
                </a:r>
                <a14:m>
                  <m:oMath xmlns:m="http://schemas.openxmlformats.org/officeDocument/2006/math">
                    <m:r>
                      <a:rPr lang="en-US" altLang="zh-CN" sz="2400" b="0" i="1" smtClean="0">
                        <a:latin typeface="Cambria Math" panose="02040503050406030204" pitchFamily="18" charset="0"/>
                      </a:rPr>
                      <m:t>𝑈</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𝑡</m:t>
                        </m:r>
                      </m:sub>
                    </m:sSub>
                  </m:oMath>
                </a14:m>
                <a:r>
                  <a:rPr lang="zh-CN" altLang="en-US" sz="2400" dirty="0">
                    <a:latin typeface="微软雅黑" panose="020B0503020204020204" pitchFamily="34" charset="-122"/>
                    <a:ea typeface="微软雅黑" panose="020B0503020204020204" pitchFamily="34" charset="-122"/>
                  </a:rPr>
                  <a:t>与</a:t>
                </a:r>
                <a:r>
                  <a:rPr lang="en-US" altLang="zh-CN" sz="2400" dirty="0">
                    <a:latin typeface="微软雅黑" panose="020B0503020204020204" pitchFamily="34" charset="-122"/>
                    <a:ea typeface="微软雅黑" panose="020B0503020204020204" pitchFamily="34" charset="-122"/>
                  </a:rPr>
                  <a:t>W</a:t>
                </a:r>
                <a:r>
                  <a:rPr lang="zh-CN" altLang="en-US" sz="2400" dirty="0">
                    <a:latin typeface="微软雅黑" panose="020B0503020204020204" pitchFamily="34" charset="-122"/>
                    <a:ea typeface="微软雅黑" panose="020B0503020204020204" pitchFamily="34" charset="-122"/>
                  </a:rPr>
                  <a:t>完全无关，可以把它看做常量。现在，考虑式子加号右边的部分，因为</a:t>
                </a:r>
                <a:r>
                  <a:rPr lang="en-US" altLang="zh-CN" sz="2400" dirty="0">
                    <a:latin typeface="微软雅黑" panose="020B0503020204020204" pitchFamily="34" charset="-122"/>
                    <a:ea typeface="微软雅黑" panose="020B0503020204020204" pitchFamily="34" charset="-122"/>
                  </a:rPr>
                  <a:t>W</a:t>
                </a:r>
                <a:r>
                  <a:rPr lang="zh-CN" altLang="en-US" sz="2400" dirty="0">
                    <a:latin typeface="微软雅黑" panose="020B0503020204020204" pitchFamily="34" charset="-122"/>
                    <a:ea typeface="微软雅黑" panose="020B0503020204020204" pitchFamily="34" charset="-122"/>
                  </a:rPr>
                  <a:t>和</a:t>
                </a:r>
                <a14:m>
                  <m:oMath xmlns:m="http://schemas.openxmlformats.org/officeDocument/2006/math">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𝑛𝑒𝑡</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oMath>
                </a14:m>
                <a:r>
                  <a:rPr lang="zh-CN" altLang="en-US" sz="2400" dirty="0">
                    <a:latin typeface="微软雅黑" panose="020B0503020204020204" pitchFamily="34" charset="-122"/>
                    <a:ea typeface="微软雅黑" panose="020B0503020204020204" pitchFamily="34" charset="-122"/>
                  </a:rPr>
                  <a:t>都是</a:t>
                </a:r>
                <a:r>
                  <a:rPr lang="en-US" altLang="zh-CN" sz="2400" dirty="0">
                    <a:latin typeface="微软雅黑" panose="020B0503020204020204" pitchFamily="34" charset="-122"/>
                    <a:ea typeface="微软雅黑" panose="020B0503020204020204" pitchFamily="34" charset="-122"/>
                  </a:rPr>
                  <a:t>W</a:t>
                </a:r>
                <a:r>
                  <a:rPr lang="zh-CN" altLang="en-US" sz="2400" dirty="0">
                    <a:latin typeface="微软雅黑" panose="020B0503020204020204" pitchFamily="34" charset="-122"/>
                    <a:ea typeface="微软雅黑" panose="020B0503020204020204" pitchFamily="34" charset="-122"/>
                  </a:rPr>
                  <a:t>的函数，因此要用到导数乘法运算：</a:t>
                </a:r>
                <a:endParaRPr lang="zh-CN" altLang="en-US" sz="2400" dirty="0">
                  <a:latin typeface="微软雅黑" panose="020B0503020204020204" pitchFamily="34" charset="-122"/>
                  <a:ea typeface="微软雅黑" panose="020B0503020204020204" pitchFamily="34" charset="-122"/>
                </a:endParaRPr>
              </a:p>
            </p:txBody>
          </p:sp>
        </mc:Choice>
        <mc:Fallback>
          <p:sp>
            <p:nvSpPr>
              <p:cNvPr id="8" name="文本框 7"/>
              <p:cNvSpPr txBox="1">
                <a:spLocks noRot="1" noChangeAspect="1" noMove="1" noResize="1" noEditPoints="1" noAdjustHandles="1" noChangeArrowheads="1" noChangeShapeType="1" noTextEdit="1"/>
              </p:cNvSpPr>
              <p:nvPr/>
            </p:nvSpPr>
            <p:spPr>
              <a:xfrm>
                <a:off x="326572" y="2545107"/>
                <a:ext cx="10971813" cy="1200329"/>
              </a:xfrm>
              <a:prstGeom prst="rect">
                <a:avLst/>
              </a:prstGeom>
              <a:blipFill rotWithShape="1">
                <a:blip r:embed="rId2"/>
                <a:stretch>
                  <a:fillRect l="-2" t="-2" r="4" b="17"/>
                </a:stretch>
              </a:blipFill>
            </p:spPr>
            <p:txBody>
              <a:bodyPr/>
              <a:lstStyle/>
              <a:p>
                <a:r>
                  <a:rPr lang="zh-CN" altLang="en-US">
                    <a:noFill/>
                  </a:rPr>
                  <a:t> </a:t>
                </a:r>
              </a:p>
            </p:txBody>
          </p:sp>
        </mc:Fallback>
      </mc:AlternateContent>
      <p:sp>
        <p:nvSpPr>
          <p:cNvPr id="9" name="文本框 8"/>
          <p:cNvSpPr txBox="1"/>
          <p:nvPr/>
        </p:nvSpPr>
        <p:spPr>
          <a:xfrm>
            <a:off x="326572" y="4391246"/>
            <a:ext cx="4694072" cy="581057"/>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因此：</a:t>
            </a:r>
            <a:endParaRPr lang="zh-CN" altLang="en-US" sz="2400"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3"/>
          <a:stretch>
            <a:fillRect/>
          </a:stretch>
        </p:blipFill>
        <p:spPr>
          <a:xfrm>
            <a:off x="3298744" y="5206563"/>
            <a:ext cx="5121434" cy="753498"/>
          </a:xfrm>
          <a:prstGeom prst="rect">
            <a:avLst/>
          </a:prstGeom>
        </p:spPr>
      </p:pic>
      <p:pic>
        <p:nvPicPr>
          <p:cNvPr id="11" name="图片 10"/>
          <p:cNvPicPr>
            <a:picLocks noChangeAspect="1"/>
          </p:cNvPicPr>
          <p:nvPr/>
        </p:nvPicPr>
        <p:blipFill>
          <a:blip r:embed="rId4"/>
          <a:stretch>
            <a:fillRect/>
          </a:stretch>
        </p:blipFill>
        <p:spPr>
          <a:xfrm>
            <a:off x="4177453" y="3833870"/>
            <a:ext cx="2801548" cy="5573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954107"/>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8.3 </a:t>
            </a:r>
            <a:r>
              <a:rPr lang="zh-CN" altLang="en-US" sz="2800" b="1" dirty="0">
                <a:solidFill>
                  <a:srgbClr val="000000"/>
                </a:solidFill>
                <a:latin typeface="微软雅黑" panose="020B0503020204020204" pitchFamily="34" charset="-122"/>
                <a:ea typeface="微软雅黑" panose="020B0503020204020204" pitchFamily="34" charset="-122"/>
              </a:rPr>
              <a:t>随时间反向传播（</a:t>
            </a:r>
            <a:r>
              <a:rPr lang="en-US" altLang="zh-CN" sz="2800" b="1" dirty="0">
                <a:solidFill>
                  <a:srgbClr val="000000"/>
                </a:solidFill>
                <a:latin typeface="微软雅黑" panose="020B0503020204020204" pitchFamily="34" charset="-122"/>
                <a:ea typeface="微软雅黑" panose="020B0503020204020204" pitchFamily="34" charset="-122"/>
              </a:rPr>
              <a:t>BPTT</a:t>
            </a:r>
            <a:r>
              <a:rPr lang="zh-CN" altLang="en-US" sz="2800" b="1" dirty="0">
                <a:solidFill>
                  <a:srgbClr val="000000"/>
                </a:solidFill>
                <a:latin typeface="微软雅黑" panose="020B0503020204020204" pitchFamily="34" charset="-122"/>
                <a:ea typeface="微软雅黑" panose="020B0503020204020204" pitchFamily="34" charset="-122"/>
              </a:rPr>
              <a:t>）</a:t>
            </a:r>
            <a:endParaRPr lang="zh-CN" altLang="en-US" sz="2800" b="1" dirty="0">
              <a:solidFill>
                <a:srgbClr val="000000"/>
              </a:solidFill>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52086" y="6433430"/>
            <a:ext cx="4694072" cy="295978"/>
          </a:xfrm>
          <a:prstGeom prst="rect">
            <a:avLst/>
          </a:prstGeom>
          <a:noFill/>
        </p:spPr>
        <p:txBody>
          <a:bodyPr wrap="square" rtlCol="0">
            <a:spAutoFit/>
          </a:bodyPr>
          <a:lstStyle/>
          <a:p>
            <a:pPr>
              <a:lnSpc>
                <a:spcPct val="150000"/>
              </a:lnSpc>
            </a:pPr>
            <a:r>
              <a:rPr lang="en-US" altLang="zh-CN" sz="1000" dirty="0">
                <a:latin typeface="微软雅黑" panose="020B0503020204020204" pitchFamily="34" charset="-122"/>
                <a:ea typeface="微软雅黑" panose="020B0503020204020204" pitchFamily="34" charset="-122"/>
              </a:rPr>
              <a:t>https://zybuluo.com/hanbingtao/note/541458</a:t>
            </a:r>
            <a:endParaRPr lang="en-US" altLang="zh-CN" sz="10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 name="文本框 1"/>
              <p:cNvSpPr txBox="1"/>
              <p:nvPr/>
            </p:nvSpPr>
            <p:spPr>
              <a:xfrm>
                <a:off x="777846" y="973714"/>
                <a:ext cx="5091326" cy="646331"/>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最终需要计算的是</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m:t>
                        </m:r>
                      </m:e>
                      <m:sub>
                        <m:r>
                          <a:rPr lang="en-US" altLang="zh-CN" sz="2400" i="1">
                            <a:latin typeface="Cambria Math" panose="02040503050406030204" pitchFamily="18" charset="0"/>
                          </a:rPr>
                          <m:t>𝑊</m:t>
                        </m:r>
                      </m:sub>
                    </m:sSub>
                    <m:r>
                      <a:rPr lang="zh-CN" altLang="en-US" sz="2400" i="1">
                        <a:latin typeface="Cambria Math" panose="02040503050406030204" pitchFamily="18" charset="0"/>
                      </a:rPr>
                      <m:t>𝐸</m:t>
                    </m:r>
                  </m:oMath>
                </a14:m>
                <a:r>
                  <a:rPr lang="zh-CN" altLang="en-US"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mc:Choice>
        <mc:Fallback>
          <p:sp>
            <p:nvSpPr>
              <p:cNvPr id="2" name="文本框 1"/>
              <p:cNvSpPr txBox="1">
                <a:spLocks noRot="1" noChangeAspect="1" noMove="1" noResize="1" noEditPoints="1" noAdjustHandles="1" noChangeArrowheads="1" noChangeShapeType="1" noTextEdit="1"/>
              </p:cNvSpPr>
              <p:nvPr/>
            </p:nvSpPr>
            <p:spPr>
              <a:xfrm>
                <a:off x="777846" y="973714"/>
                <a:ext cx="5091326" cy="646331"/>
              </a:xfrm>
              <a:prstGeom prst="rect">
                <a:avLst/>
              </a:prstGeom>
              <a:blipFill rotWithShape="1">
                <a:blip r:embed="rId1"/>
                <a:stretch>
                  <a:fillRect l="-12" t="-40" r="10" b="25"/>
                </a:stretch>
              </a:blipFill>
            </p:spPr>
            <p:txBody>
              <a:bodyPr/>
              <a:lstStyle/>
              <a:p>
                <a:r>
                  <a:rPr lang="zh-CN" altLang="en-US">
                    <a:noFill/>
                  </a:rPr>
                  <a:t> </a:t>
                </a:r>
              </a:p>
            </p:txBody>
          </p:sp>
        </mc:Fallback>
      </mc:AlternateContent>
      <p:grpSp>
        <p:nvGrpSpPr>
          <p:cNvPr id="10" name="组合 9"/>
          <p:cNvGrpSpPr/>
          <p:nvPr/>
        </p:nvGrpSpPr>
        <p:grpSpPr>
          <a:xfrm>
            <a:off x="2253378" y="2057058"/>
            <a:ext cx="6582278" cy="2601927"/>
            <a:chOff x="3093350" y="1614542"/>
            <a:chExt cx="6582278" cy="2601927"/>
          </a:xfrm>
        </p:grpSpPr>
        <p:pic>
          <p:nvPicPr>
            <p:cNvPr id="5" name="图片 4"/>
            <p:cNvPicPr>
              <a:picLocks noChangeAspect="1"/>
            </p:cNvPicPr>
            <p:nvPr/>
          </p:nvPicPr>
          <p:blipFill>
            <a:blip r:embed="rId2"/>
            <a:stretch>
              <a:fillRect/>
            </a:stretch>
          </p:blipFill>
          <p:spPr>
            <a:xfrm>
              <a:off x="3093350" y="1614542"/>
              <a:ext cx="3127418" cy="1609895"/>
            </a:xfrm>
            <a:prstGeom prst="rect">
              <a:avLst/>
            </a:prstGeom>
          </p:spPr>
        </p:pic>
        <p:pic>
          <p:nvPicPr>
            <p:cNvPr id="7" name="图片 6"/>
            <p:cNvPicPr>
              <a:picLocks noChangeAspect="1"/>
            </p:cNvPicPr>
            <p:nvPr/>
          </p:nvPicPr>
          <p:blipFill>
            <a:blip r:embed="rId3"/>
            <a:stretch>
              <a:fillRect/>
            </a:stretch>
          </p:blipFill>
          <p:spPr>
            <a:xfrm>
              <a:off x="3922335" y="3316198"/>
              <a:ext cx="5753293" cy="900271"/>
            </a:xfrm>
            <a:prstGeom prst="rect">
              <a:avLst/>
            </a:prstGeom>
          </p:spPr>
        </p:pic>
      </p:grpSp>
      <p:sp>
        <p:nvSpPr>
          <p:cNvPr id="8" name="文本框 7"/>
          <p:cNvSpPr txBox="1"/>
          <p:nvPr/>
        </p:nvSpPr>
        <p:spPr>
          <a:xfrm>
            <a:off x="9579936" y="3709225"/>
            <a:ext cx="978195" cy="499624"/>
          </a:xfrm>
          <a:prstGeom prst="rect">
            <a:avLst/>
          </a:prstGeom>
          <a:noFill/>
        </p:spPr>
        <p:txBody>
          <a:bodyPr wrap="square" rtlCol="0">
            <a:spAutoFit/>
          </a:bodyPr>
          <a:lstStyle/>
          <a:p>
            <a:pPr algn="l">
              <a:lnSpc>
                <a:spcPct val="150000"/>
              </a:lnSpc>
            </a:pPr>
            <a:r>
              <a:rPr lang="zh-CN" altLang="en-US" sz="2000" b="1" dirty="0">
                <a:latin typeface="微软雅黑" panose="020B0503020204020204" pitchFamily="34" charset="-122"/>
                <a:ea typeface="微软雅黑" panose="020B0503020204020204" pitchFamily="34" charset="-122"/>
              </a:rPr>
              <a:t>（式</a:t>
            </a:r>
            <a:r>
              <a:rPr lang="en-US" altLang="zh-CN" sz="2000" b="1" dirty="0">
                <a:latin typeface="微软雅黑" panose="020B0503020204020204" pitchFamily="34" charset="-122"/>
                <a:ea typeface="微软雅黑" panose="020B0503020204020204" pitchFamily="34" charset="-122"/>
              </a:rPr>
              <a:t>7</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9" name="文本框 8"/>
              <p:cNvSpPr txBox="1"/>
              <p:nvPr/>
            </p:nvSpPr>
            <p:spPr>
              <a:xfrm>
                <a:off x="777846" y="4658985"/>
                <a:ext cx="10302948" cy="1460913"/>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先计算</a:t>
                </a:r>
                <a:r>
                  <a:rPr lang="zh-CN" altLang="en-US" sz="2400" b="1" dirty="0">
                    <a:latin typeface="微软雅黑" panose="020B0503020204020204" pitchFamily="34" charset="-122"/>
                    <a:ea typeface="微软雅黑" panose="020B0503020204020204" pitchFamily="34" charset="-122"/>
                  </a:rPr>
                  <a:t>式</a:t>
                </a:r>
                <a:r>
                  <a:rPr lang="en-US" altLang="zh-CN" sz="2400" b="1" dirty="0">
                    <a:latin typeface="微软雅黑" panose="020B0503020204020204" pitchFamily="34" charset="-122"/>
                    <a:ea typeface="微软雅黑" panose="020B0503020204020204" pitchFamily="34" charset="-122"/>
                  </a:rPr>
                  <a:t>7</a:t>
                </a:r>
                <a:r>
                  <a:rPr lang="zh-CN" altLang="en-US" sz="2400" dirty="0">
                    <a:latin typeface="微软雅黑" panose="020B0503020204020204" pitchFamily="34" charset="-122"/>
                    <a:ea typeface="微软雅黑" panose="020B0503020204020204" pitchFamily="34" charset="-122"/>
                  </a:rPr>
                  <a:t>加号左边的部分。</a:t>
                </a:r>
                <a14:m>
                  <m:oMath xmlns:m="http://schemas.openxmlformats.org/officeDocument/2006/math">
                    <m:f>
                      <m:fPr>
                        <m:ctrlPr>
                          <a:rPr lang="en-US" altLang="zh-CN" sz="2400" i="1" smtClean="0">
                            <a:latin typeface="Cambria Math" panose="02040503050406030204" pitchFamily="18" charset="0"/>
                          </a:rPr>
                        </m:ctrlPr>
                      </m:fPr>
                      <m:num>
                        <m:r>
                          <a:rPr lang="zh-CN" altLang="en-US" sz="2400" i="1" smtClean="0">
                            <a:latin typeface="Cambria Math" panose="02040503050406030204" pitchFamily="18" charset="0"/>
                          </a:rPr>
                          <m:t>𝜕</m:t>
                        </m:r>
                        <m:r>
                          <a:rPr lang="en-US" altLang="zh-CN" sz="2400" b="0" i="1" smtClean="0">
                            <a:latin typeface="Cambria Math" panose="02040503050406030204" pitchFamily="18" charset="0"/>
                          </a:rPr>
                          <m:t>𝑊</m:t>
                        </m:r>
                      </m:num>
                      <m:den>
                        <m:r>
                          <a:rPr lang="zh-CN" altLang="en-US" sz="2400" i="1" smtClean="0">
                            <a:latin typeface="Cambria Math" panose="02040503050406030204" pitchFamily="18" charset="0"/>
                          </a:rPr>
                          <m:t>𝜕</m:t>
                        </m:r>
                        <m:r>
                          <a:rPr lang="en-US" altLang="zh-CN" sz="2400" b="0" i="1" smtClean="0">
                            <a:latin typeface="Cambria Math" panose="02040503050406030204" pitchFamily="18" charset="0"/>
                          </a:rPr>
                          <m:t>𝑊</m:t>
                        </m:r>
                      </m:den>
                    </m:f>
                  </m:oMath>
                </a14:m>
                <a:r>
                  <a:rPr lang="zh-CN" altLang="en-US" sz="2400" dirty="0">
                    <a:latin typeface="微软雅黑" panose="020B0503020204020204" pitchFamily="34" charset="-122"/>
                    <a:ea typeface="微软雅黑" panose="020B0503020204020204" pitchFamily="34" charset="-122"/>
                  </a:rPr>
                  <a:t>是</a:t>
                </a:r>
                <a:r>
                  <a:rPr lang="zh-CN" altLang="en-US" sz="2400" b="1" dirty="0">
                    <a:latin typeface="微软雅黑" panose="020B0503020204020204" pitchFamily="34" charset="-122"/>
                    <a:ea typeface="微软雅黑" panose="020B0503020204020204" pitchFamily="34" charset="-122"/>
                  </a:rPr>
                  <a:t>矩阵对矩阵求导</a:t>
                </a:r>
                <a:r>
                  <a:rPr lang="zh-CN" altLang="en-US" sz="2400" dirty="0">
                    <a:latin typeface="微软雅黑" panose="020B0503020204020204" pitchFamily="34" charset="-122"/>
                    <a:ea typeface="微软雅黑" panose="020B0503020204020204" pitchFamily="34" charset="-122"/>
                  </a:rPr>
                  <a:t>，其结果是一个四维</a:t>
                </a:r>
                <a:r>
                  <a:rPr lang="zh-CN" altLang="en-US" sz="2400" b="1" dirty="0">
                    <a:latin typeface="微软雅黑" panose="020B0503020204020204" pitchFamily="34" charset="-122"/>
                    <a:ea typeface="微软雅黑" panose="020B0503020204020204" pitchFamily="34" charset="-122"/>
                  </a:rPr>
                  <a:t>张量</a:t>
                </a:r>
                <a:r>
                  <a:rPr lang="en-US" altLang="zh-CN" sz="2400" b="1" dirty="0">
                    <a:latin typeface="微软雅黑" panose="020B0503020204020204" pitchFamily="34" charset="-122"/>
                    <a:ea typeface="微软雅黑" panose="020B0503020204020204" pitchFamily="34" charset="-122"/>
                  </a:rPr>
                  <a:t>(tensor)</a:t>
                </a:r>
                <a:r>
                  <a:rPr lang="zh-CN" altLang="en-US" sz="2400" dirty="0">
                    <a:latin typeface="微软雅黑" panose="020B0503020204020204" pitchFamily="34" charset="-122"/>
                    <a:ea typeface="微软雅黑" panose="020B0503020204020204" pitchFamily="34" charset="-122"/>
                  </a:rPr>
                  <a:t>，如下所示：</a:t>
                </a:r>
                <a:endParaRPr lang="zh-CN" altLang="en-US" sz="2400" dirty="0">
                  <a:latin typeface="微软雅黑" panose="020B0503020204020204" pitchFamily="34" charset="-122"/>
                  <a:ea typeface="微软雅黑" panose="020B0503020204020204" pitchFamily="34" charset="-122"/>
                </a:endParaRPr>
              </a:p>
            </p:txBody>
          </p:sp>
        </mc:Choice>
        <mc:Fallback>
          <p:sp>
            <p:nvSpPr>
              <p:cNvPr id="9" name="文本框 8"/>
              <p:cNvSpPr txBox="1">
                <a:spLocks noRot="1" noChangeAspect="1" noMove="1" noResize="1" noEditPoints="1" noAdjustHandles="1" noChangeArrowheads="1" noChangeShapeType="1" noTextEdit="1"/>
              </p:cNvSpPr>
              <p:nvPr/>
            </p:nvSpPr>
            <p:spPr>
              <a:xfrm>
                <a:off x="777846" y="4658985"/>
                <a:ext cx="10302948" cy="1460913"/>
              </a:xfrm>
              <a:prstGeom prst="rect">
                <a:avLst/>
              </a:prstGeom>
              <a:blipFill rotWithShape="1">
                <a:blip r:embed="rId4"/>
                <a:stretch>
                  <a:fillRect l="-6" t="-43" b="28"/>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954107"/>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8.3 </a:t>
            </a:r>
            <a:r>
              <a:rPr lang="zh-CN" altLang="en-US" sz="2800" b="1" dirty="0">
                <a:solidFill>
                  <a:srgbClr val="000000"/>
                </a:solidFill>
                <a:latin typeface="微软雅黑" panose="020B0503020204020204" pitchFamily="34" charset="-122"/>
                <a:ea typeface="微软雅黑" panose="020B0503020204020204" pitchFamily="34" charset="-122"/>
              </a:rPr>
              <a:t>随时间反向传播（</a:t>
            </a:r>
            <a:r>
              <a:rPr lang="en-US" altLang="zh-CN" sz="2800" b="1" dirty="0">
                <a:solidFill>
                  <a:srgbClr val="000000"/>
                </a:solidFill>
                <a:latin typeface="微软雅黑" panose="020B0503020204020204" pitchFamily="34" charset="-122"/>
                <a:ea typeface="微软雅黑" panose="020B0503020204020204" pitchFamily="34" charset="-122"/>
              </a:rPr>
              <a:t>BPTT</a:t>
            </a:r>
            <a:r>
              <a:rPr lang="zh-CN" altLang="en-US" sz="2800" b="1" dirty="0">
                <a:solidFill>
                  <a:srgbClr val="000000"/>
                </a:solidFill>
                <a:latin typeface="微软雅黑" panose="020B0503020204020204" pitchFamily="34" charset="-122"/>
                <a:ea typeface="微软雅黑" panose="020B0503020204020204" pitchFamily="34" charset="-122"/>
              </a:rPr>
              <a:t>）</a:t>
            </a:r>
            <a:endParaRPr lang="zh-CN" altLang="en-US" sz="2800" b="1" dirty="0">
              <a:solidFill>
                <a:srgbClr val="000000"/>
              </a:solidFill>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52086" y="6433430"/>
            <a:ext cx="4694072" cy="295978"/>
          </a:xfrm>
          <a:prstGeom prst="rect">
            <a:avLst/>
          </a:prstGeom>
          <a:noFill/>
        </p:spPr>
        <p:txBody>
          <a:bodyPr wrap="square" rtlCol="0">
            <a:spAutoFit/>
          </a:bodyPr>
          <a:lstStyle/>
          <a:p>
            <a:pPr>
              <a:lnSpc>
                <a:spcPct val="150000"/>
              </a:lnSpc>
            </a:pPr>
            <a:r>
              <a:rPr lang="en-US" altLang="zh-CN" sz="1000" dirty="0">
                <a:latin typeface="微软雅黑" panose="020B0503020204020204" pitchFamily="34" charset="-122"/>
                <a:ea typeface="微软雅黑" panose="020B0503020204020204" pitchFamily="34" charset="-122"/>
              </a:rPr>
              <a:t>https://zybuluo.com/hanbingtao/note/541458</a:t>
            </a:r>
            <a:endParaRPr lang="en-US" altLang="zh-CN" sz="1000" dirty="0">
              <a:latin typeface="微软雅黑" panose="020B0503020204020204" pitchFamily="34" charset="-122"/>
              <a:ea typeface="微软雅黑" panose="020B0503020204020204" pitchFamily="34" charset="-122"/>
            </a:endParaRPr>
          </a:p>
        </p:txBody>
      </p:sp>
      <p:grpSp>
        <p:nvGrpSpPr>
          <p:cNvPr id="9" name="组合 8"/>
          <p:cNvGrpSpPr/>
          <p:nvPr/>
        </p:nvGrpSpPr>
        <p:grpSpPr>
          <a:xfrm>
            <a:off x="452086" y="865310"/>
            <a:ext cx="11739914" cy="4589191"/>
            <a:chOff x="452086" y="865310"/>
            <a:chExt cx="11739914" cy="4589191"/>
          </a:xfrm>
        </p:grpSpPr>
        <p:pic>
          <p:nvPicPr>
            <p:cNvPr id="5" name="图片 4"/>
            <p:cNvPicPr>
              <a:picLocks noChangeAspect="1"/>
            </p:cNvPicPr>
            <p:nvPr/>
          </p:nvPicPr>
          <p:blipFill>
            <a:blip r:embed="rId1"/>
            <a:stretch>
              <a:fillRect/>
            </a:stretch>
          </p:blipFill>
          <p:spPr>
            <a:xfrm>
              <a:off x="452086" y="865310"/>
              <a:ext cx="3542015" cy="1867258"/>
            </a:xfrm>
            <a:prstGeom prst="rect">
              <a:avLst/>
            </a:prstGeom>
          </p:spPr>
        </p:pic>
        <p:pic>
          <p:nvPicPr>
            <p:cNvPr id="7" name="图片 6"/>
            <p:cNvPicPr>
              <a:picLocks noChangeAspect="1"/>
            </p:cNvPicPr>
            <p:nvPr/>
          </p:nvPicPr>
          <p:blipFill>
            <a:blip r:embed="rId2"/>
            <a:stretch>
              <a:fillRect/>
            </a:stretch>
          </p:blipFill>
          <p:spPr>
            <a:xfrm>
              <a:off x="993301" y="2993340"/>
              <a:ext cx="6688800" cy="2461161"/>
            </a:xfrm>
            <a:prstGeom prst="rect">
              <a:avLst/>
            </a:prstGeom>
          </p:spPr>
        </p:pic>
        <p:pic>
          <p:nvPicPr>
            <p:cNvPr id="8" name="图片 7"/>
            <p:cNvPicPr>
              <a:picLocks noChangeAspect="1"/>
            </p:cNvPicPr>
            <p:nvPr/>
          </p:nvPicPr>
          <p:blipFill>
            <a:blip r:embed="rId3"/>
            <a:stretch>
              <a:fillRect/>
            </a:stretch>
          </p:blipFill>
          <p:spPr>
            <a:xfrm>
              <a:off x="7620270" y="3158801"/>
              <a:ext cx="4571730" cy="1934194"/>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954107"/>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8.3 </a:t>
            </a:r>
            <a:r>
              <a:rPr lang="zh-CN" altLang="en-US" sz="2800" b="1" dirty="0">
                <a:solidFill>
                  <a:srgbClr val="000000"/>
                </a:solidFill>
                <a:latin typeface="微软雅黑" panose="020B0503020204020204" pitchFamily="34" charset="-122"/>
                <a:ea typeface="微软雅黑" panose="020B0503020204020204" pitchFamily="34" charset="-122"/>
              </a:rPr>
              <a:t>随时间反向传播（</a:t>
            </a:r>
            <a:r>
              <a:rPr lang="en-US" altLang="zh-CN" sz="2800" b="1" dirty="0">
                <a:solidFill>
                  <a:srgbClr val="000000"/>
                </a:solidFill>
                <a:latin typeface="微软雅黑" panose="020B0503020204020204" pitchFamily="34" charset="-122"/>
                <a:ea typeface="微软雅黑" panose="020B0503020204020204" pitchFamily="34" charset="-122"/>
              </a:rPr>
              <a:t>BPTT</a:t>
            </a:r>
            <a:r>
              <a:rPr lang="zh-CN" altLang="en-US" sz="2800" b="1" dirty="0">
                <a:solidFill>
                  <a:srgbClr val="000000"/>
                </a:solidFill>
                <a:latin typeface="微软雅黑" panose="020B0503020204020204" pitchFamily="34" charset="-122"/>
                <a:ea typeface="微软雅黑" panose="020B0503020204020204" pitchFamily="34" charset="-122"/>
              </a:rPr>
              <a:t>）</a:t>
            </a:r>
            <a:endParaRPr lang="zh-CN" altLang="en-US" sz="2800" b="1" dirty="0">
              <a:solidFill>
                <a:srgbClr val="000000"/>
              </a:solidFill>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52086" y="6433430"/>
            <a:ext cx="4694072" cy="295978"/>
          </a:xfrm>
          <a:prstGeom prst="rect">
            <a:avLst/>
          </a:prstGeom>
          <a:noFill/>
        </p:spPr>
        <p:txBody>
          <a:bodyPr wrap="square" rtlCol="0">
            <a:spAutoFit/>
          </a:bodyPr>
          <a:lstStyle/>
          <a:p>
            <a:pPr>
              <a:lnSpc>
                <a:spcPct val="150000"/>
              </a:lnSpc>
            </a:pPr>
            <a:r>
              <a:rPr lang="en-US" altLang="zh-CN" sz="1000" dirty="0">
                <a:latin typeface="微软雅黑" panose="020B0503020204020204" pitchFamily="34" charset="-122"/>
                <a:ea typeface="微软雅黑" panose="020B0503020204020204" pitchFamily="34" charset="-122"/>
              </a:rPr>
              <a:t>https://zybuluo.com/hanbingtao/note/541458</a:t>
            </a:r>
            <a:endParaRPr lang="en-US" altLang="zh-CN" sz="10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 name="文本框 1"/>
              <p:cNvSpPr txBox="1"/>
              <p:nvPr/>
            </p:nvSpPr>
            <p:spPr>
              <a:xfrm>
                <a:off x="606055" y="769086"/>
                <a:ext cx="10962168" cy="1019062"/>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接下来，我们知道</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𝑠</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𝑛𝑒𝑡</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oMath>
                </a14:m>
                <a:r>
                  <a:rPr lang="zh-CN" altLang="en-US" sz="2000" dirty="0">
                    <a:latin typeface="微软雅黑" panose="020B0503020204020204" pitchFamily="34" charset="-122"/>
                    <a:ea typeface="微软雅黑" panose="020B0503020204020204" pitchFamily="34" charset="-122"/>
                  </a:rPr>
                  <a:t>，它是一个</a:t>
                </a:r>
                <a:r>
                  <a:rPr lang="zh-CN" altLang="en-US" sz="2000" b="1" dirty="0">
                    <a:latin typeface="微软雅黑" panose="020B0503020204020204" pitchFamily="34" charset="-122"/>
                    <a:ea typeface="微软雅黑" panose="020B0503020204020204" pitchFamily="34" charset="-122"/>
                  </a:rPr>
                  <a:t>列向量</a:t>
                </a:r>
                <a:r>
                  <a:rPr lang="zh-CN" altLang="en-US" sz="2000" dirty="0">
                    <a:latin typeface="微软雅黑" panose="020B0503020204020204" pitchFamily="34" charset="-122"/>
                    <a:ea typeface="微软雅黑" panose="020B0503020204020204" pitchFamily="34" charset="-122"/>
                  </a:rPr>
                  <a:t>。让上面的四维张量与这个向量相乘，得到了一个三维张量，再左乘行向量</a:t>
                </a:r>
                <a14:m>
                  <m:oMath xmlns:m="http://schemas.openxmlformats.org/officeDocument/2006/math">
                    <m:sSubSup>
                      <m:sSubSupPr>
                        <m:ctrlPr>
                          <a:rPr lang="en-US" altLang="zh-CN" sz="2000" i="1" smtClean="0">
                            <a:latin typeface="Cambria Math" panose="02040503050406030204" pitchFamily="18" charset="0"/>
                          </a:rPr>
                        </m:ctrlPr>
                      </m:sSubSupPr>
                      <m:e>
                        <m:r>
                          <a:rPr lang="zh-CN" altLang="en-US" sz="2000" i="1" smtClean="0">
                            <a:latin typeface="Cambria Math" panose="02040503050406030204" pitchFamily="18" charset="0"/>
                          </a:rPr>
                          <m:t>𝛿</m:t>
                        </m:r>
                      </m:e>
                      <m:sub>
                        <m:r>
                          <a:rPr lang="en-US" altLang="zh-CN" sz="2000" b="0" i="1" smtClean="0">
                            <a:latin typeface="Cambria Math" panose="02040503050406030204" pitchFamily="18" charset="0"/>
                          </a:rPr>
                          <m:t>𝑡</m:t>
                        </m:r>
                      </m:sub>
                      <m:sup>
                        <m:r>
                          <a:rPr lang="en-US" altLang="zh-CN" sz="2000" b="0" i="1" smtClean="0">
                            <a:latin typeface="Cambria Math" panose="02040503050406030204" pitchFamily="18" charset="0"/>
                          </a:rPr>
                          <m:t>𝑇</m:t>
                        </m:r>
                      </m:sup>
                    </m:sSubSup>
                  </m:oMath>
                </a14:m>
                <a:r>
                  <a:rPr lang="zh-CN" altLang="en-US" sz="2000" dirty="0">
                    <a:latin typeface="微软雅黑" panose="020B0503020204020204" pitchFamily="34" charset="-122"/>
                    <a:ea typeface="微软雅黑" panose="020B0503020204020204" pitchFamily="34" charset="-122"/>
                  </a:rPr>
                  <a:t>，最终得到一个矩阵：</a:t>
                </a:r>
                <a:endParaRPr lang="zh-CN" altLang="en-US" sz="2000" dirty="0">
                  <a:latin typeface="微软雅黑" panose="020B0503020204020204" pitchFamily="34" charset="-122"/>
                  <a:ea typeface="微软雅黑" panose="020B0503020204020204" pitchFamily="34" charset="-122"/>
                </a:endParaRPr>
              </a:p>
            </p:txBody>
          </p:sp>
        </mc:Choice>
        <mc:Fallback>
          <p:sp>
            <p:nvSpPr>
              <p:cNvPr id="2" name="文本框 1"/>
              <p:cNvSpPr txBox="1">
                <a:spLocks noRot="1" noChangeAspect="1" noMove="1" noResize="1" noEditPoints="1" noAdjustHandles="1" noChangeArrowheads="1" noChangeShapeType="1" noTextEdit="1"/>
              </p:cNvSpPr>
              <p:nvPr/>
            </p:nvSpPr>
            <p:spPr>
              <a:xfrm>
                <a:off x="606055" y="769086"/>
                <a:ext cx="10962168" cy="1019062"/>
              </a:xfrm>
              <a:prstGeom prst="rect">
                <a:avLst/>
              </a:prstGeom>
              <a:blipFill rotWithShape="1">
                <a:blip r:embed="rId1"/>
                <a:stretch>
                  <a:fillRect l="-2" t="-10" r="4" b="61"/>
                </a:stretch>
              </a:blipFill>
            </p:spPr>
            <p:txBody>
              <a:bodyPr/>
              <a:lstStyle/>
              <a:p>
                <a:r>
                  <a:rPr lang="zh-CN" altLang="en-US">
                    <a:noFill/>
                  </a:rPr>
                  <a:t> </a:t>
                </a:r>
              </a:p>
            </p:txBody>
          </p:sp>
        </mc:Fallback>
      </mc:AlternateContent>
      <p:grpSp>
        <p:nvGrpSpPr>
          <p:cNvPr id="9" name="组合 8"/>
          <p:cNvGrpSpPr/>
          <p:nvPr/>
        </p:nvGrpSpPr>
        <p:grpSpPr>
          <a:xfrm>
            <a:off x="1828799" y="1896177"/>
            <a:ext cx="8433350" cy="4873385"/>
            <a:chOff x="1828799" y="1896177"/>
            <a:chExt cx="8433350" cy="4873385"/>
          </a:xfrm>
        </p:grpSpPr>
        <p:pic>
          <p:nvPicPr>
            <p:cNvPr id="5" name="图片 4"/>
            <p:cNvPicPr>
              <a:picLocks noChangeAspect="1"/>
            </p:cNvPicPr>
            <p:nvPr/>
          </p:nvPicPr>
          <p:blipFill>
            <a:blip r:embed="rId2"/>
            <a:stretch>
              <a:fillRect/>
            </a:stretch>
          </p:blipFill>
          <p:spPr>
            <a:xfrm>
              <a:off x="1828799" y="1896177"/>
              <a:ext cx="3715095" cy="689628"/>
            </a:xfrm>
            <a:prstGeom prst="rect">
              <a:avLst/>
            </a:prstGeom>
          </p:spPr>
        </p:pic>
        <p:pic>
          <p:nvPicPr>
            <p:cNvPr id="7" name="图片 6"/>
            <p:cNvPicPr>
              <a:picLocks noChangeAspect="1"/>
            </p:cNvPicPr>
            <p:nvPr/>
          </p:nvPicPr>
          <p:blipFill>
            <a:blip r:embed="rId3"/>
            <a:stretch>
              <a:fillRect/>
            </a:stretch>
          </p:blipFill>
          <p:spPr>
            <a:xfrm>
              <a:off x="3810744" y="2555702"/>
              <a:ext cx="6451405" cy="2260847"/>
            </a:xfrm>
            <a:prstGeom prst="rect">
              <a:avLst/>
            </a:prstGeom>
          </p:spPr>
        </p:pic>
        <p:pic>
          <p:nvPicPr>
            <p:cNvPr id="8" name="图片 7"/>
            <p:cNvPicPr>
              <a:picLocks noChangeAspect="1"/>
            </p:cNvPicPr>
            <p:nvPr/>
          </p:nvPicPr>
          <p:blipFill>
            <a:blip r:embed="rId4"/>
            <a:stretch>
              <a:fillRect/>
            </a:stretch>
          </p:blipFill>
          <p:spPr>
            <a:xfrm>
              <a:off x="3810744" y="4665665"/>
              <a:ext cx="2802052" cy="2103897"/>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954107"/>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8.3 </a:t>
            </a:r>
            <a:r>
              <a:rPr lang="zh-CN" altLang="en-US" sz="2800" b="1" dirty="0">
                <a:solidFill>
                  <a:srgbClr val="000000"/>
                </a:solidFill>
                <a:latin typeface="微软雅黑" panose="020B0503020204020204" pitchFamily="34" charset="-122"/>
                <a:ea typeface="微软雅黑" panose="020B0503020204020204" pitchFamily="34" charset="-122"/>
              </a:rPr>
              <a:t>随时间反向传播（</a:t>
            </a:r>
            <a:r>
              <a:rPr lang="en-US" altLang="zh-CN" sz="2800" b="1" dirty="0">
                <a:solidFill>
                  <a:srgbClr val="000000"/>
                </a:solidFill>
                <a:latin typeface="微软雅黑" panose="020B0503020204020204" pitchFamily="34" charset="-122"/>
                <a:ea typeface="微软雅黑" panose="020B0503020204020204" pitchFamily="34" charset="-122"/>
              </a:rPr>
              <a:t>BPTT</a:t>
            </a:r>
            <a:r>
              <a:rPr lang="zh-CN" altLang="en-US" sz="2800" b="1" dirty="0">
                <a:solidFill>
                  <a:srgbClr val="000000"/>
                </a:solidFill>
                <a:latin typeface="微软雅黑" panose="020B0503020204020204" pitchFamily="34" charset="-122"/>
                <a:ea typeface="微软雅黑" panose="020B0503020204020204" pitchFamily="34" charset="-122"/>
              </a:rPr>
              <a:t>）</a:t>
            </a:r>
            <a:endParaRPr lang="zh-CN" altLang="en-US" sz="2800" b="1" dirty="0">
              <a:solidFill>
                <a:srgbClr val="000000"/>
              </a:solidFill>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52086" y="6433430"/>
            <a:ext cx="4694072" cy="295978"/>
          </a:xfrm>
          <a:prstGeom prst="rect">
            <a:avLst/>
          </a:prstGeom>
          <a:noFill/>
        </p:spPr>
        <p:txBody>
          <a:bodyPr wrap="square" rtlCol="0">
            <a:spAutoFit/>
          </a:bodyPr>
          <a:lstStyle/>
          <a:p>
            <a:pPr>
              <a:lnSpc>
                <a:spcPct val="150000"/>
              </a:lnSpc>
            </a:pPr>
            <a:r>
              <a:rPr lang="en-US" altLang="zh-CN" sz="1000" dirty="0">
                <a:latin typeface="微软雅黑" panose="020B0503020204020204" pitchFamily="34" charset="-122"/>
                <a:ea typeface="微软雅黑" panose="020B0503020204020204" pitchFamily="34" charset="-122"/>
              </a:rPr>
              <a:t>https://zybuluo.com/hanbingtao/note/541458</a:t>
            </a:r>
            <a:endParaRPr lang="en-US" altLang="zh-CN" sz="1000" dirty="0">
              <a:latin typeface="微软雅黑" panose="020B0503020204020204" pitchFamily="34" charset="-122"/>
              <a:ea typeface="微软雅黑" panose="020B0503020204020204" pitchFamily="34" charset="-122"/>
            </a:endParaRPr>
          </a:p>
        </p:txBody>
      </p:sp>
      <p:grpSp>
        <p:nvGrpSpPr>
          <p:cNvPr id="8" name="组合 7"/>
          <p:cNvGrpSpPr/>
          <p:nvPr/>
        </p:nvGrpSpPr>
        <p:grpSpPr>
          <a:xfrm>
            <a:off x="2624747" y="930002"/>
            <a:ext cx="5042822" cy="5320642"/>
            <a:chOff x="2414327" y="930002"/>
            <a:chExt cx="5042822" cy="5320642"/>
          </a:xfrm>
        </p:grpSpPr>
        <p:pic>
          <p:nvPicPr>
            <p:cNvPr id="5" name="图片 4"/>
            <p:cNvPicPr>
              <a:picLocks noChangeAspect="1"/>
            </p:cNvPicPr>
            <p:nvPr/>
          </p:nvPicPr>
          <p:blipFill>
            <a:blip r:embed="rId1"/>
            <a:stretch>
              <a:fillRect/>
            </a:stretch>
          </p:blipFill>
          <p:spPr>
            <a:xfrm>
              <a:off x="2414327" y="930002"/>
              <a:ext cx="5042822" cy="2498998"/>
            </a:xfrm>
            <a:prstGeom prst="rect">
              <a:avLst/>
            </a:prstGeom>
          </p:spPr>
        </p:pic>
        <p:pic>
          <p:nvPicPr>
            <p:cNvPr id="7" name="图片 6"/>
            <p:cNvPicPr>
              <a:picLocks noChangeAspect="1"/>
            </p:cNvPicPr>
            <p:nvPr/>
          </p:nvPicPr>
          <p:blipFill>
            <a:blip r:embed="rId2"/>
            <a:stretch>
              <a:fillRect/>
            </a:stretch>
          </p:blipFill>
          <p:spPr>
            <a:xfrm>
              <a:off x="2414327" y="3429000"/>
              <a:ext cx="4694072" cy="2821644"/>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954107"/>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8.3 </a:t>
            </a:r>
            <a:r>
              <a:rPr lang="zh-CN" altLang="en-US" sz="2800" b="1" dirty="0">
                <a:solidFill>
                  <a:srgbClr val="000000"/>
                </a:solidFill>
                <a:latin typeface="微软雅黑" panose="020B0503020204020204" pitchFamily="34" charset="-122"/>
                <a:ea typeface="微软雅黑" panose="020B0503020204020204" pitchFamily="34" charset="-122"/>
              </a:rPr>
              <a:t>随时间反向传播（</a:t>
            </a:r>
            <a:r>
              <a:rPr lang="en-US" altLang="zh-CN" sz="2800" b="1" dirty="0">
                <a:solidFill>
                  <a:srgbClr val="000000"/>
                </a:solidFill>
                <a:latin typeface="微软雅黑" panose="020B0503020204020204" pitchFamily="34" charset="-122"/>
                <a:ea typeface="微软雅黑" panose="020B0503020204020204" pitchFamily="34" charset="-122"/>
              </a:rPr>
              <a:t>BPTT</a:t>
            </a:r>
            <a:r>
              <a:rPr lang="zh-CN" altLang="en-US" sz="2800" b="1" dirty="0">
                <a:solidFill>
                  <a:srgbClr val="000000"/>
                </a:solidFill>
                <a:latin typeface="微软雅黑" panose="020B0503020204020204" pitchFamily="34" charset="-122"/>
                <a:ea typeface="微软雅黑" panose="020B0503020204020204" pitchFamily="34" charset="-122"/>
              </a:rPr>
              <a:t>）</a:t>
            </a:r>
            <a:endParaRPr lang="zh-CN" altLang="en-US" sz="2800" b="1" dirty="0">
              <a:solidFill>
                <a:srgbClr val="000000"/>
              </a:solidFill>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52086" y="6433430"/>
            <a:ext cx="4694072" cy="295978"/>
          </a:xfrm>
          <a:prstGeom prst="rect">
            <a:avLst/>
          </a:prstGeom>
          <a:noFill/>
        </p:spPr>
        <p:txBody>
          <a:bodyPr wrap="square" rtlCol="0">
            <a:spAutoFit/>
          </a:bodyPr>
          <a:lstStyle/>
          <a:p>
            <a:pPr>
              <a:lnSpc>
                <a:spcPct val="150000"/>
              </a:lnSpc>
            </a:pPr>
            <a:r>
              <a:rPr lang="en-US" altLang="zh-CN" sz="1000" dirty="0">
                <a:latin typeface="微软雅黑" panose="020B0503020204020204" pitchFamily="34" charset="-122"/>
                <a:ea typeface="微软雅黑" panose="020B0503020204020204" pitchFamily="34" charset="-122"/>
              </a:rPr>
              <a:t>https://zybuluo.com/hanbingtao/note/541458</a:t>
            </a:r>
            <a:endParaRPr lang="en-US" altLang="zh-CN" sz="1000" dirty="0">
              <a:latin typeface="微软雅黑" panose="020B0503020204020204" pitchFamily="34" charset="-122"/>
              <a:ea typeface="微软雅黑" panose="020B0503020204020204" pitchFamily="34" charset="-122"/>
            </a:endParaRPr>
          </a:p>
        </p:txBody>
      </p:sp>
      <p:sp>
        <p:nvSpPr>
          <p:cNvPr id="3" name="文本框 2"/>
          <p:cNvSpPr txBox="1"/>
          <p:nvPr/>
        </p:nvSpPr>
        <p:spPr>
          <a:xfrm>
            <a:off x="871869" y="1019531"/>
            <a:ext cx="5816009" cy="646331"/>
          </a:xfrm>
          <a:prstGeom prst="rect">
            <a:avLst/>
          </a:prstGeom>
          <a:noFill/>
        </p:spPr>
        <p:txBody>
          <a:bodyPr wrap="square" rtlCol="0">
            <a:spAutoFit/>
          </a:bodyPr>
          <a:lstStyle/>
          <a:p>
            <a:pPr algn="l">
              <a:lnSpc>
                <a:spcPct val="150000"/>
              </a:lnSpc>
            </a:pPr>
            <a:r>
              <a:rPr lang="zh-CN" altLang="en-US" sz="2400" dirty="0">
                <a:latin typeface="微软雅黑" panose="020B0503020204020204" pitchFamily="34" charset="-122"/>
                <a:ea typeface="微软雅黑" panose="020B0503020204020204" pitchFamily="34" charset="-122"/>
              </a:rPr>
              <a:t>接下来计算</a:t>
            </a:r>
            <a:r>
              <a:rPr lang="zh-CN" altLang="en-US" sz="2400" b="1" dirty="0">
                <a:latin typeface="微软雅黑" panose="020B0503020204020204" pitchFamily="34" charset="-122"/>
                <a:ea typeface="微软雅黑" panose="020B0503020204020204" pitchFamily="34" charset="-122"/>
              </a:rPr>
              <a:t>式</a:t>
            </a:r>
            <a:r>
              <a:rPr lang="en-US" altLang="zh-CN" sz="2400" b="1" dirty="0">
                <a:latin typeface="微软雅黑" panose="020B0503020204020204" pitchFamily="34" charset="-122"/>
                <a:ea typeface="微软雅黑" panose="020B0503020204020204" pitchFamily="34" charset="-122"/>
              </a:rPr>
              <a:t>7</a:t>
            </a:r>
            <a:r>
              <a:rPr lang="zh-CN" altLang="en-US" sz="2400" dirty="0">
                <a:latin typeface="微软雅黑" panose="020B0503020204020204" pitchFamily="34" charset="-122"/>
                <a:ea typeface="微软雅黑" panose="020B0503020204020204" pitchFamily="34" charset="-122"/>
              </a:rPr>
              <a:t>加号右边的部分：</a:t>
            </a:r>
            <a:endParaRPr lang="zh-CN" altLang="en-US" sz="24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2686033" y="2210370"/>
            <a:ext cx="6645254" cy="34555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954107"/>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8.3 </a:t>
            </a:r>
            <a:r>
              <a:rPr lang="zh-CN" altLang="en-US" sz="2800" b="1" dirty="0">
                <a:solidFill>
                  <a:srgbClr val="000000"/>
                </a:solidFill>
                <a:latin typeface="微软雅黑" panose="020B0503020204020204" pitchFamily="34" charset="-122"/>
                <a:ea typeface="微软雅黑" panose="020B0503020204020204" pitchFamily="34" charset="-122"/>
              </a:rPr>
              <a:t>随时间反向传播（</a:t>
            </a:r>
            <a:r>
              <a:rPr lang="en-US" altLang="zh-CN" sz="2800" b="1" dirty="0">
                <a:solidFill>
                  <a:srgbClr val="000000"/>
                </a:solidFill>
                <a:latin typeface="微软雅黑" panose="020B0503020204020204" pitchFamily="34" charset="-122"/>
                <a:ea typeface="微软雅黑" panose="020B0503020204020204" pitchFamily="34" charset="-122"/>
              </a:rPr>
              <a:t>BPTT</a:t>
            </a:r>
            <a:r>
              <a:rPr lang="zh-CN" altLang="en-US" sz="2800" b="1" dirty="0">
                <a:solidFill>
                  <a:srgbClr val="000000"/>
                </a:solidFill>
                <a:latin typeface="微软雅黑" panose="020B0503020204020204" pitchFamily="34" charset="-122"/>
                <a:ea typeface="微软雅黑" panose="020B0503020204020204" pitchFamily="34" charset="-122"/>
              </a:rPr>
              <a:t>）</a:t>
            </a:r>
            <a:endParaRPr lang="zh-CN" altLang="en-US" sz="2800" b="1" dirty="0">
              <a:solidFill>
                <a:srgbClr val="000000"/>
              </a:solidFill>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52086" y="6433430"/>
            <a:ext cx="4694072" cy="295978"/>
          </a:xfrm>
          <a:prstGeom prst="rect">
            <a:avLst/>
          </a:prstGeom>
          <a:noFill/>
        </p:spPr>
        <p:txBody>
          <a:bodyPr wrap="square" rtlCol="0">
            <a:spAutoFit/>
          </a:bodyPr>
          <a:lstStyle/>
          <a:p>
            <a:pPr>
              <a:lnSpc>
                <a:spcPct val="150000"/>
              </a:lnSpc>
            </a:pPr>
            <a:r>
              <a:rPr lang="en-US" altLang="zh-CN" sz="1000" dirty="0">
                <a:latin typeface="微软雅黑" panose="020B0503020204020204" pitchFamily="34" charset="-122"/>
                <a:ea typeface="微软雅黑" panose="020B0503020204020204" pitchFamily="34" charset="-122"/>
              </a:rPr>
              <a:t>https://zybuluo.com/hanbingtao/note/541458</a:t>
            </a:r>
            <a:endParaRPr lang="en-US" altLang="zh-CN" sz="1000" dirty="0">
              <a:latin typeface="微软雅黑" panose="020B0503020204020204" pitchFamily="34" charset="-122"/>
              <a:ea typeface="微软雅黑" panose="020B0503020204020204" pitchFamily="34" charset="-122"/>
            </a:endParaRPr>
          </a:p>
        </p:txBody>
      </p:sp>
      <p:sp>
        <p:nvSpPr>
          <p:cNvPr id="9" name="文本框 8"/>
          <p:cNvSpPr txBox="1"/>
          <p:nvPr/>
        </p:nvSpPr>
        <p:spPr>
          <a:xfrm>
            <a:off x="777846" y="918715"/>
            <a:ext cx="5146158" cy="581057"/>
          </a:xfrm>
          <a:prstGeom prst="rect">
            <a:avLst/>
          </a:prstGeom>
          <a:noFill/>
        </p:spPr>
        <p:txBody>
          <a:bodyPr wrap="square" rtlCol="0">
            <a:spAutoFit/>
          </a:bodyPr>
          <a:lstStyle/>
          <a:p>
            <a:pPr algn="l">
              <a:lnSpc>
                <a:spcPct val="150000"/>
              </a:lnSpc>
            </a:pPr>
            <a:r>
              <a:rPr lang="zh-CN" altLang="en-US" sz="2400" dirty="0">
                <a:latin typeface="微软雅黑" panose="020B0503020204020204" pitchFamily="34" charset="-122"/>
                <a:ea typeface="微软雅黑" panose="020B0503020204020204" pitchFamily="34" charset="-122"/>
              </a:rPr>
              <a:t>于是，我们得到了如下递推公式：</a:t>
            </a:r>
            <a:endParaRPr lang="zh-CN" altLang="en-US" sz="24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565693" y="1640715"/>
            <a:ext cx="4617590" cy="3576570"/>
          </a:xfrm>
          <a:prstGeom prst="rect">
            <a:avLst/>
          </a:prstGeom>
        </p:spPr>
      </p:pic>
      <mc:AlternateContent xmlns:mc="http://schemas.openxmlformats.org/markup-compatibility/2006">
        <mc:Choice xmlns:a14="http://schemas.microsoft.com/office/drawing/2010/main" Requires="a14">
          <p:sp>
            <p:nvSpPr>
              <p:cNvPr id="5" name="文本框 4"/>
              <p:cNvSpPr txBox="1"/>
              <p:nvPr/>
            </p:nvSpPr>
            <p:spPr>
              <a:xfrm>
                <a:off x="777846" y="5343280"/>
                <a:ext cx="9409814" cy="581057"/>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这样，我们就证明了：最终的梯度</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m:t>
                        </m:r>
                      </m:e>
                      <m:sub>
                        <m:r>
                          <a:rPr lang="en-US" altLang="zh-CN" sz="2400" i="1">
                            <a:latin typeface="Cambria Math" panose="02040503050406030204" pitchFamily="18" charset="0"/>
                          </a:rPr>
                          <m:t>𝑊</m:t>
                        </m:r>
                      </m:sub>
                    </m:sSub>
                    <m:r>
                      <a:rPr lang="zh-CN" altLang="en-US" sz="2400" i="1">
                        <a:latin typeface="Cambria Math" panose="02040503050406030204" pitchFamily="18" charset="0"/>
                      </a:rPr>
                      <m:t>𝐸</m:t>
                    </m:r>
                  </m:oMath>
                </a14:m>
                <a:r>
                  <a:rPr lang="zh-CN" altLang="en-US" sz="2400" dirty="0">
                    <a:latin typeface="微软雅黑" panose="020B0503020204020204" pitchFamily="34" charset="-122"/>
                    <a:ea typeface="微软雅黑" panose="020B0503020204020204" pitchFamily="34" charset="-122"/>
                  </a:rPr>
                  <a:t>是各个时刻的梯度之和。</a:t>
                </a:r>
                <a:endParaRPr lang="zh-CN" altLang="en-US" sz="2400" dirty="0">
                  <a:latin typeface="微软雅黑" panose="020B0503020204020204" pitchFamily="34" charset="-122"/>
                  <a:ea typeface="微软雅黑" panose="020B0503020204020204" pitchFamily="34" charset="-122"/>
                </a:endParaRPr>
              </a:p>
            </p:txBody>
          </p:sp>
        </mc:Choice>
        <mc:Fallback>
          <p:sp>
            <p:nvSpPr>
              <p:cNvPr id="5" name="文本框 4"/>
              <p:cNvSpPr txBox="1">
                <a:spLocks noRot="1" noChangeAspect="1" noMove="1" noResize="1" noEditPoints="1" noAdjustHandles="1" noChangeArrowheads="1" noChangeShapeType="1" noTextEdit="1"/>
              </p:cNvSpPr>
              <p:nvPr/>
            </p:nvSpPr>
            <p:spPr>
              <a:xfrm>
                <a:off x="777846" y="5343280"/>
                <a:ext cx="9409814" cy="581057"/>
              </a:xfrm>
              <a:prstGeom prst="rect">
                <a:avLst/>
              </a:prstGeom>
              <a:blipFill rotWithShape="1">
                <a:blip r:embed="rId2"/>
                <a:stretch>
                  <a:fillRect l="-6" t="-67" r="4" b="-2222"/>
                </a:stretch>
              </a:blipFill>
            </p:spPr>
            <p:txBody>
              <a:bodyPr/>
              <a:lstStyle/>
              <a:p>
                <a:r>
                  <a:rPr lang="zh-CN" altLang="en-US">
                    <a:noFill/>
                  </a:rPr>
                  <a:t> </a:t>
                </a:r>
              </a:p>
            </p:txBody>
          </p:sp>
        </mc:Fallback>
      </mc:AlternateContent>
      <p:pic>
        <p:nvPicPr>
          <p:cNvPr id="7" name="图片 6"/>
          <p:cNvPicPr>
            <a:picLocks noChangeAspect="1"/>
          </p:cNvPicPr>
          <p:nvPr/>
        </p:nvPicPr>
        <p:blipFill>
          <a:blip r:embed="rId3"/>
          <a:stretch>
            <a:fillRect/>
          </a:stretch>
        </p:blipFill>
        <p:spPr>
          <a:xfrm>
            <a:off x="5591676" y="312845"/>
            <a:ext cx="6343650" cy="1866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954107"/>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8.3 </a:t>
            </a:r>
            <a:r>
              <a:rPr lang="zh-CN" altLang="en-US" sz="2800" b="1" dirty="0">
                <a:solidFill>
                  <a:srgbClr val="000000"/>
                </a:solidFill>
                <a:latin typeface="微软雅黑" panose="020B0503020204020204" pitchFamily="34" charset="-122"/>
                <a:ea typeface="微软雅黑" panose="020B0503020204020204" pitchFamily="34" charset="-122"/>
              </a:rPr>
              <a:t>随时间反向传播（</a:t>
            </a:r>
            <a:r>
              <a:rPr lang="en-US" altLang="zh-CN" sz="2800" b="1" dirty="0">
                <a:solidFill>
                  <a:srgbClr val="000000"/>
                </a:solidFill>
                <a:latin typeface="微软雅黑" panose="020B0503020204020204" pitchFamily="34" charset="-122"/>
                <a:ea typeface="微软雅黑" panose="020B0503020204020204" pitchFamily="34" charset="-122"/>
              </a:rPr>
              <a:t>BPTT</a:t>
            </a:r>
            <a:r>
              <a:rPr lang="zh-CN" altLang="en-US" sz="2800" b="1" dirty="0">
                <a:solidFill>
                  <a:srgbClr val="000000"/>
                </a:solidFill>
                <a:latin typeface="微软雅黑" panose="020B0503020204020204" pitchFamily="34" charset="-122"/>
                <a:ea typeface="微软雅黑" panose="020B0503020204020204" pitchFamily="34" charset="-122"/>
              </a:rPr>
              <a:t>）</a:t>
            </a:r>
            <a:endParaRPr lang="zh-CN" altLang="en-US" sz="2800" b="1" dirty="0">
              <a:solidFill>
                <a:srgbClr val="000000"/>
              </a:solidFill>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52086" y="6433430"/>
            <a:ext cx="4694072" cy="295978"/>
          </a:xfrm>
          <a:prstGeom prst="rect">
            <a:avLst/>
          </a:prstGeom>
          <a:noFill/>
        </p:spPr>
        <p:txBody>
          <a:bodyPr wrap="square" rtlCol="0">
            <a:spAutoFit/>
          </a:bodyPr>
          <a:lstStyle/>
          <a:p>
            <a:pPr>
              <a:lnSpc>
                <a:spcPct val="150000"/>
              </a:lnSpc>
            </a:pPr>
            <a:r>
              <a:rPr lang="en-US" altLang="zh-CN" sz="1000" dirty="0">
                <a:latin typeface="微软雅黑" panose="020B0503020204020204" pitchFamily="34" charset="-122"/>
                <a:ea typeface="微软雅黑" panose="020B0503020204020204" pitchFamily="34" charset="-122"/>
              </a:rPr>
              <a:t>https://zybuluo.com/hanbingtao/note/541458</a:t>
            </a:r>
            <a:endParaRPr lang="en-US" altLang="zh-CN" sz="1000" dirty="0">
              <a:latin typeface="微软雅黑" panose="020B0503020204020204" pitchFamily="34" charset="-122"/>
              <a:ea typeface="微软雅黑" panose="020B0503020204020204" pitchFamily="34" charset="-122"/>
            </a:endParaRPr>
          </a:p>
        </p:txBody>
      </p:sp>
      <p:sp>
        <p:nvSpPr>
          <p:cNvPr id="3" name="文本框 2"/>
          <p:cNvSpPr txBox="1"/>
          <p:nvPr/>
        </p:nvSpPr>
        <p:spPr>
          <a:xfrm>
            <a:off x="777846" y="919059"/>
            <a:ext cx="8261498" cy="581057"/>
          </a:xfrm>
          <a:prstGeom prst="rect">
            <a:avLst/>
          </a:prstGeom>
          <a:noFill/>
        </p:spPr>
        <p:txBody>
          <a:bodyPr wrap="square" rtlCol="0">
            <a:spAutoFit/>
          </a:bodyPr>
          <a:lstStyle/>
          <a:p>
            <a:pPr algn="l">
              <a:lnSpc>
                <a:spcPct val="150000"/>
              </a:lnSpc>
            </a:pPr>
            <a:r>
              <a:rPr lang="zh-CN" altLang="en-US" sz="2400" dirty="0">
                <a:latin typeface="微软雅黑" panose="020B0503020204020204" pitchFamily="34" charset="-122"/>
                <a:ea typeface="微软雅黑" panose="020B0503020204020204" pitchFamily="34" charset="-122"/>
              </a:rPr>
              <a:t>同权重矩阵</a:t>
            </a:r>
            <a:r>
              <a:rPr lang="en-US" altLang="zh-CN" sz="2400" dirty="0">
                <a:latin typeface="微软雅黑" panose="020B0503020204020204" pitchFamily="34" charset="-122"/>
                <a:ea typeface="微软雅黑" panose="020B0503020204020204" pitchFamily="34" charset="-122"/>
              </a:rPr>
              <a:t>W</a:t>
            </a:r>
            <a:r>
              <a:rPr lang="zh-CN" altLang="en-US" sz="2400" dirty="0">
                <a:latin typeface="微软雅黑" panose="020B0503020204020204" pitchFamily="34" charset="-122"/>
                <a:ea typeface="微软雅黑" panose="020B0503020204020204" pitchFamily="34" charset="-122"/>
              </a:rPr>
              <a:t>类似，我们可以得到权重矩阵</a:t>
            </a:r>
            <a:r>
              <a:rPr lang="en-US" altLang="zh-CN" sz="2400" dirty="0">
                <a:latin typeface="微软雅黑" panose="020B0503020204020204" pitchFamily="34" charset="-122"/>
                <a:ea typeface="微软雅黑" panose="020B0503020204020204" pitchFamily="34" charset="-122"/>
              </a:rPr>
              <a:t>U</a:t>
            </a:r>
            <a:r>
              <a:rPr lang="zh-CN" altLang="en-US" sz="2400" dirty="0">
                <a:latin typeface="微软雅黑" panose="020B0503020204020204" pitchFamily="34" charset="-122"/>
                <a:ea typeface="微软雅黑" panose="020B0503020204020204" pitchFamily="34" charset="-122"/>
              </a:rPr>
              <a:t>的计算方法：</a:t>
            </a:r>
            <a:endParaRPr lang="zh-CN" altLang="en-US" sz="24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9039344" y="2300637"/>
            <a:ext cx="2094614" cy="499624"/>
          </a:xfrm>
          <a:prstGeom prst="rect">
            <a:avLst/>
          </a:prstGeom>
          <a:noFill/>
        </p:spPr>
        <p:txBody>
          <a:bodyPr wrap="square" rtlCol="0">
            <a:spAutoFit/>
          </a:bodyPr>
          <a:lstStyle/>
          <a:p>
            <a:pPr algn="l">
              <a:lnSpc>
                <a:spcPct val="150000"/>
              </a:lnSpc>
            </a:pPr>
            <a:r>
              <a:rPr lang="zh-CN" altLang="en-US" sz="2000" b="1" dirty="0">
                <a:latin typeface="微软雅黑" panose="020B0503020204020204" pitchFamily="34" charset="-122"/>
                <a:ea typeface="微软雅黑" panose="020B0503020204020204" pitchFamily="34" charset="-122"/>
              </a:rPr>
              <a:t>（式</a:t>
            </a:r>
            <a:r>
              <a:rPr lang="en-US" altLang="zh-CN" sz="2000" b="1" dirty="0">
                <a:latin typeface="微软雅黑" panose="020B0503020204020204" pitchFamily="34" charset="-122"/>
                <a:ea typeface="微软雅黑" panose="020B0503020204020204" pitchFamily="34" charset="-122"/>
              </a:rPr>
              <a:t>8</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3679635" y="1682182"/>
            <a:ext cx="4377673" cy="2049863"/>
          </a:xfrm>
          <a:prstGeom prst="rect">
            <a:avLst/>
          </a:prstGeom>
        </p:spPr>
      </p:pic>
      <p:sp>
        <p:nvSpPr>
          <p:cNvPr id="8" name="文本框 7"/>
          <p:cNvSpPr txBox="1"/>
          <p:nvPr/>
        </p:nvSpPr>
        <p:spPr>
          <a:xfrm>
            <a:off x="777846" y="3796170"/>
            <a:ext cx="10786091" cy="1135054"/>
          </a:xfrm>
          <a:prstGeom prst="rect">
            <a:avLst/>
          </a:prstGeom>
          <a:noFill/>
        </p:spPr>
        <p:txBody>
          <a:bodyPr wrap="square" rtlCol="0">
            <a:spAutoFit/>
          </a:bodyPr>
          <a:lstStyle/>
          <a:p>
            <a:pPr>
              <a:lnSpc>
                <a:spcPct val="150000"/>
              </a:lnSpc>
            </a:pPr>
            <a:r>
              <a:rPr lang="zh-CN" altLang="en-US" sz="2400" b="1" dirty="0">
                <a:latin typeface="微软雅黑" panose="020B0503020204020204" pitchFamily="34" charset="-122"/>
                <a:ea typeface="微软雅黑" panose="020B0503020204020204" pitchFamily="34" charset="-122"/>
              </a:rPr>
              <a:t>式</a:t>
            </a:r>
            <a:r>
              <a:rPr lang="en-US" altLang="zh-CN" sz="2400" b="1" dirty="0">
                <a:latin typeface="微软雅黑" panose="020B0503020204020204" pitchFamily="34" charset="-122"/>
                <a:ea typeface="微软雅黑" panose="020B0503020204020204" pitchFamily="34" charset="-122"/>
              </a:rPr>
              <a:t>8</a:t>
            </a:r>
            <a:r>
              <a:rPr lang="zh-CN" altLang="en-US" sz="2400" dirty="0">
                <a:latin typeface="微软雅黑" panose="020B0503020204020204" pitchFamily="34" charset="-122"/>
                <a:ea typeface="微软雅黑" panose="020B0503020204020204" pitchFamily="34" charset="-122"/>
              </a:rPr>
              <a:t>是误差函数在</a:t>
            </a:r>
            <a:r>
              <a:rPr lang="en-US" altLang="zh-CN" sz="2400" dirty="0">
                <a:latin typeface="微软雅黑" panose="020B0503020204020204" pitchFamily="34" charset="-122"/>
                <a:ea typeface="微软雅黑" panose="020B0503020204020204" pitchFamily="34" charset="-122"/>
              </a:rPr>
              <a:t>t</a:t>
            </a:r>
            <a:r>
              <a:rPr lang="zh-CN" altLang="en-US" sz="2400" dirty="0">
                <a:latin typeface="微软雅黑" panose="020B0503020204020204" pitchFamily="34" charset="-122"/>
                <a:ea typeface="微软雅黑" panose="020B0503020204020204" pitchFamily="34" charset="-122"/>
              </a:rPr>
              <a:t>时刻对权重矩阵</a:t>
            </a:r>
            <a:r>
              <a:rPr lang="en-US" altLang="zh-CN" sz="2400" dirty="0">
                <a:latin typeface="微软雅黑" panose="020B0503020204020204" pitchFamily="34" charset="-122"/>
                <a:ea typeface="微软雅黑" panose="020B0503020204020204" pitchFamily="34" charset="-122"/>
              </a:rPr>
              <a:t>U</a:t>
            </a:r>
            <a:r>
              <a:rPr lang="zh-CN" altLang="en-US" sz="2400" dirty="0">
                <a:latin typeface="微软雅黑" panose="020B0503020204020204" pitchFamily="34" charset="-122"/>
                <a:ea typeface="微软雅黑" panose="020B0503020204020204" pitchFamily="34" charset="-122"/>
              </a:rPr>
              <a:t>的梯度。和权重矩阵</a:t>
            </a:r>
            <a:r>
              <a:rPr lang="en-US" altLang="zh-CN" sz="2400" dirty="0">
                <a:latin typeface="微软雅黑" panose="020B0503020204020204" pitchFamily="34" charset="-122"/>
                <a:ea typeface="微软雅黑" panose="020B0503020204020204" pitchFamily="34" charset="-122"/>
              </a:rPr>
              <a:t>W</a:t>
            </a:r>
            <a:r>
              <a:rPr lang="zh-CN" altLang="en-US" sz="2400" dirty="0">
                <a:latin typeface="微软雅黑" panose="020B0503020204020204" pitchFamily="34" charset="-122"/>
                <a:ea typeface="微软雅黑" panose="020B0503020204020204" pitchFamily="34" charset="-122"/>
              </a:rPr>
              <a:t>一样，最终的梯度也是各个时刻的梯度之和：</a:t>
            </a:r>
            <a:endParaRPr lang="zh-CN" altLang="en-US" sz="2400"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2"/>
          <a:stretch>
            <a:fillRect/>
          </a:stretch>
        </p:blipFill>
        <p:spPr>
          <a:xfrm>
            <a:off x="5160935" y="5131436"/>
            <a:ext cx="2391301" cy="92796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954107"/>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8.3 </a:t>
            </a:r>
            <a:r>
              <a:rPr lang="zh-CN" altLang="en-US" sz="2800" b="1" dirty="0">
                <a:solidFill>
                  <a:srgbClr val="000000"/>
                </a:solidFill>
                <a:latin typeface="微软雅黑" panose="020B0503020204020204" pitchFamily="34" charset="-122"/>
                <a:ea typeface="微软雅黑" panose="020B0503020204020204" pitchFamily="34" charset="-122"/>
              </a:rPr>
              <a:t>随时间反向传播（</a:t>
            </a:r>
            <a:r>
              <a:rPr lang="en-US" altLang="zh-CN" sz="2800" b="1" dirty="0">
                <a:solidFill>
                  <a:srgbClr val="000000"/>
                </a:solidFill>
                <a:latin typeface="微软雅黑" panose="020B0503020204020204" pitchFamily="34" charset="-122"/>
                <a:ea typeface="微软雅黑" panose="020B0503020204020204" pitchFamily="34" charset="-122"/>
              </a:rPr>
              <a:t>BPTT</a:t>
            </a:r>
            <a:r>
              <a:rPr lang="zh-CN" altLang="en-US" sz="2800" b="1" dirty="0">
                <a:solidFill>
                  <a:srgbClr val="000000"/>
                </a:solidFill>
                <a:latin typeface="微软雅黑" panose="020B0503020204020204" pitchFamily="34" charset="-122"/>
                <a:ea typeface="微软雅黑" panose="020B0503020204020204" pitchFamily="34" charset="-122"/>
              </a:rPr>
              <a:t>）</a:t>
            </a:r>
            <a:endParaRPr lang="zh-CN" altLang="en-US" sz="2800" b="1" dirty="0">
              <a:solidFill>
                <a:srgbClr val="000000"/>
              </a:solidFill>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3" name="矩形 2"/>
          <p:cNvSpPr/>
          <p:nvPr/>
        </p:nvSpPr>
        <p:spPr>
          <a:xfrm>
            <a:off x="544286" y="1743865"/>
            <a:ext cx="3527643" cy="2215991"/>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参数</a:t>
            </a:r>
            <a:r>
              <a:rPr lang="en-US" altLang="zh-CN" sz="2400" dirty="0">
                <a:latin typeface="微软雅黑" panose="020B0503020204020204" pitchFamily="34" charset="-122"/>
                <a:ea typeface="微软雅黑" panose="020B0503020204020204" pitchFamily="34" charset="-122"/>
              </a:rPr>
              <a:t>V</a:t>
            </a:r>
            <a:r>
              <a:rPr lang="zh-CN" altLang="en-US" sz="2400" dirty="0">
                <a:latin typeface="微软雅黑" panose="020B0503020204020204" pitchFamily="34" charset="-122"/>
                <a:ea typeface="微软雅黑" panose="020B0503020204020204" pitchFamily="34" charset="-122"/>
              </a:rPr>
              <a:t>相对简单，只需关注目前的状态。另外，</a:t>
            </a:r>
            <a:r>
              <a:rPr lang="en-US" altLang="zh-CN" sz="2400" dirty="0">
                <a:latin typeface="微软雅黑" panose="020B0503020204020204" pitchFamily="34" charset="-122"/>
                <a:ea typeface="微软雅黑" panose="020B0503020204020204" pitchFamily="34" charset="-122"/>
              </a:rPr>
              <a:t>RNN</a:t>
            </a:r>
            <a:r>
              <a:rPr lang="zh-CN" altLang="en-US" sz="2400" dirty="0">
                <a:latin typeface="微软雅黑" panose="020B0503020204020204" pitchFamily="34" charset="-122"/>
                <a:ea typeface="微软雅黑" panose="020B0503020204020204" pitchFamily="34" charset="-122"/>
              </a:rPr>
              <a:t>的损失也是会随着时间累加的，所以不能只求</a:t>
            </a:r>
            <a:r>
              <a:rPr lang="en-US" altLang="zh-CN" sz="2400" dirty="0">
                <a:latin typeface="微软雅黑" panose="020B0503020204020204" pitchFamily="34" charset="-122"/>
                <a:ea typeface="微软雅黑" panose="020B0503020204020204" pitchFamily="34" charset="-122"/>
              </a:rPr>
              <a:t>t</a:t>
            </a:r>
            <a:r>
              <a:rPr lang="zh-CN" altLang="en-US" sz="2400" dirty="0">
                <a:latin typeface="微软雅黑" panose="020B0503020204020204" pitchFamily="34" charset="-122"/>
                <a:ea typeface="微软雅黑" panose="020B0503020204020204" pitchFamily="34" charset="-122"/>
              </a:rPr>
              <a:t>时刻的偏导。</a:t>
            </a:r>
            <a:endParaRPr lang="zh-CN" altLang="en-US" sz="2400" dirty="0">
              <a:latin typeface="微软雅黑" panose="020B0503020204020204" pitchFamily="34" charset="-122"/>
              <a:ea typeface="微软雅黑" panose="020B0503020204020204" pitchFamily="34" charset="-122"/>
            </a:endParaRPr>
          </a:p>
          <a:p>
            <a:endParaRPr lang="zh-CN" altLang="en-US" dirty="0"/>
          </a:p>
        </p:txBody>
      </p:sp>
      <p:sp>
        <p:nvSpPr>
          <p:cNvPr id="4" name="文本框 3"/>
          <p:cNvSpPr txBox="1"/>
          <p:nvPr/>
        </p:nvSpPr>
        <p:spPr>
          <a:xfrm>
            <a:off x="544286" y="818729"/>
            <a:ext cx="2954655" cy="662554"/>
          </a:xfrm>
          <a:prstGeom prst="rect">
            <a:avLst/>
          </a:prstGeom>
          <a:noFill/>
        </p:spPr>
        <p:txBody>
          <a:bodyPr wrap="none" rtlCol="0">
            <a:spAutoFit/>
          </a:bodyPr>
          <a:lstStyle/>
          <a:p>
            <a:pPr algn="l">
              <a:lnSpc>
                <a:spcPct val="150000"/>
              </a:lnSpc>
            </a:pPr>
            <a:r>
              <a:rPr lang="zh-CN" altLang="en-US" sz="2800" b="1" dirty="0">
                <a:latin typeface="微软雅黑" panose="020B0503020204020204" pitchFamily="34" charset="-122"/>
                <a:ea typeface="微软雅黑" panose="020B0503020204020204" pitchFamily="34" charset="-122"/>
              </a:rPr>
              <a:t>权重矩阵</a:t>
            </a:r>
            <a:r>
              <a:rPr lang="en-US" altLang="zh-CN" sz="2800" b="1" dirty="0">
                <a:latin typeface="微软雅黑" panose="020B0503020204020204" pitchFamily="34" charset="-122"/>
                <a:ea typeface="微软雅黑" panose="020B0503020204020204" pitchFamily="34" charset="-122"/>
              </a:rPr>
              <a:t>V</a:t>
            </a:r>
            <a:r>
              <a:rPr lang="zh-CN" altLang="en-US" sz="2800" b="1" dirty="0">
                <a:latin typeface="微软雅黑" panose="020B0503020204020204" pitchFamily="34" charset="-122"/>
                <a:ea typeface="微软雅黑" panose="020B0503020204020204" pitchFamily="34" charset="-122"/>
              </a:rPr>
              <a:t>的计算</a:t>
            </a:r>
            <a:endParaRPr lang="en-US" altLang="zh-CN" sz="2800" b="1" dirty="0">
              <a:latin typeface="微软雅黑" panose="020B0503020204020204" pitchFamily="34" charset="-122"/>
              <a:ea typeface="微软雅黑" panose="020B0503020204020204" pitchFamily="34" charset="-122"/>
            </a:endParaRPr>
          </a:p>
        </p:txBody>
      </p:sp>
      <p:pic>
        <p:nvPicPr>
          <p:cNvPr id="7" name="Picture 2" descr="http://upload-images.jianshu.io/upload_images/2256672-cf18bb1f06e750a4.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85842" y="825906"/>
            <a:ext cx="7572375" cy="3038476"/>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p:cNvPicPr>
            <a:picLocks noChangeAspect="1"/>
          </p:cNvPicPr>
          <p:nvPr/>
        </p:nvPicPr>
        <p:blipFill>
          <a:blip r:embed="rId2"/>
          <a:stretch>
            <a:fillRect/>
          </a:stretch>
        </p:blipFill>
        <p:spPr>
          <a:xfrm>
            <a:off x="1356995" y="4618355"/>
            <a:ext cx="3132455" cy="836930"/>
          </a:xfrm>
          <a:prstGeom prst="rect">
            <a:avLst/>
          </a:prstGeom>
        </p:spPr>
      </p:pic>
      <p:pic>
        <p:nvPicPr>
          <p:cNvPr id="10" name="图片 9"/>
          <p:cNvPicPr>
            <a:picLocks noChangeAspect="1"/>
          </p:cNvPicPr>
          <p:nvPr/>
        </p:nvPicPr>
        <p:blipFill>
          <a:blip r:embed="rId3"/>
          <a:stretch>
            <a:fillRect/>
          </a:stretch>
        </p:blipFill>
        <p:spPr>
          <a:xfrm>
            <a:off x="6505575" y="4285615"/>
            <a:ext cx="1650365" cy="836295"/>
          </a:xfrm>
          <a:prstGeom prst="rect">
            <a:avLst/>
          </a:prstGeom>
        </p:spPr>
      </p:pic>
      <p:pic>
        <p:nvPicPr>
          <p:cNvPr id="11" name="图片 10"/>
          <p:cNvPicPr>
            <a:picLocks noChangeAspect="1"/>
          </p:cNvPicPr>
          <p:nvPr/>
        </p:nvPicPr>
        <p:blipFill>
          <a:blip r:embed="rId4"/>
          <a:stretch>
            <a:fillRect/>
          </a:stretch>
        </p:blipFill>
        <p:spPr>
          <a:xfrm>
            <a:off x="6505575" y="5263515"/>
            <a:ext cx="3209925" cy="862965"/>
          </a:xfrm>
          <a:prstGeom prst="rect">
            <a:avLst/>
          </a:prstGeom>
        </p:spPr>
      </p:pic>
      <p:sp>
        <p:nvSpPr>
          <p:cNvPr id="12" name="文本框 11"/>
          <p:cNvSpPr txBox="1"/>
          <p:nvPr/>
        </p:nvSpPr>
        <p:spPr>
          <a:xfrm>
            <a:off x="800842" y="6151711"/>
            <a:ext cx="613301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hlinkClick r:id="rId5"/>
              </a:rPr>
              <a:t>https://zybuluo.com/hanbingtao/note/541458</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目录</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428265" y="1030144"/>
            <a:ext cx="11308466" cy="5486401"/>
          </a:xfrm>
          <a:prstGeom prst="rect">
            <a:avLst/>
          </a:prstGeom>
          <a:noFill/>
        </p:spPr>
        <p:txBody>
          <a:bodyPr wrap="square" rtlCol="0">
            <a:noAutofit/>
          </a:bodyPr>
          <a:lstStyle/>
          <a:p>
            <a:pPr>
              <a:lnSpc>
                <a:spcPct val="150000"/>
              </a:lnSpc>
            </a:pPr>
            <a:r>
              <a:rPr lang="en-US" altLang="zh-CN" sz="3200" dirty="0">
                <a:solidFill>
                  <a:srgbClr val="000000"/>
                </a:solidFill>
                <a:latin typeface="微软雅黑" panose="020B0503020204020204" pitchFamily="34" charset="-122"/>
                <a:ea typeface="微软雅黑" panose="020B0503020204020204" pitchFamily="34" charset="-122"/>
              </a:rPr>
              <a:t>8.1 </a:t>
            </a:r>
            <a:r>
              <a:rPr lang="zh-CN" altLang="en-US" sz="3200" dirty="0">
                <a:solidFill>
                  <a:srgbClr val="000000"/>
                </a:solidFill>
                <a:latin typeface="微软雅黑" panose="020B0503020204020204" pitchFamily="34" charset="-122"/>
                <a:ea typeface="微软雅黑" panose="020B0503020204020204" pitchFamily="34" charset="-122"/>
              </a:rPr>
              <a:t>网络记忆能力</a:t>
            </a:r>
            <a:endParaRPr lang="en-US" altLang="zh-CN" sz="3200" dirty="0">
              <a:solidFill>
                <a:srgbClr val="000000"/>
              </a:solidFill>
              <a:latin typeface="微软雅黑" panose="020B0503020204020204" pitchFamily="34" charset="-122"/>
              <a:ea typeface="微软雅黑" panose="020B0503020204020204" pitchFamily="34" charset="-122"/>
            </a:endParaRPr>
          </a:p>
          <a:p>
            <a:pPr>
              <a:lnSpc>
                <a:spcPct val="150000"/>
              </a:lnSpc>
            </a:pPr>
            <a:r>
              <a:rPr lang="en-US" altLang="zh-CN" sz="3200" dirty="0">
                <a:solidFill>
                  <a:srgbClr val="000000"/>
                </a:solidFill>
                <a:latin typeface="微软雅黑" panose="020B0503020204020204" pitchFamily="34" charset="-122"/>
                <a:ea typeface="微软雅黑" panose="020B0503020204020204" pitchFamily="34" charset="-122"/>
              </a:rPr>
              <a:t>8.2 </a:t>
            </a:r>
            <a:r>
              <a:rPr lang="zh-CN" altLang="en-US" sz="3200" dirty="0">
                <a:solidFill>
                  <a:srgbClr val="000000"/>
                </a:solidFill>
                <a:latin typeface="微软雅黑" panose="020B0503020204020204" pitchFamily="34" charset="-122"/>
                <a:ea typeface="微软雅黑" panose="020B0503020204020204" pitchFamily="34" charset="-122"/>
              </a:rPr>
              <a:t>循环神经网络（</a:t>
            </a:r>
            <a:r>
              <a:rPr lang="en-US" altLang="zh-CN" sz="3200" dirty="0">
                <a:solidFill>
                  <a:srgbClr val="000000"/>
                </a:solidFill>
                <a:latin typeface="微软雅黑" panose="020B0503020204020204" pitchFamily="34" charset="-122"/>
                <a:ea typeface="微软雅黑" panose="020B0503020204020204" pitchFamily="34" charset="-122"/>
              </a:rPr>
              <a:t>RNN</a:t>
            </a:r>
            <a:r>
              <a:rPr lang="zh-CN" altLang="en-US" sz="3200" dirty="0">
                <a:solidFill>
                  <a:srgbClr val="000000"/>
                </a:solidFill>
                <a:latin typeface="微软雅黑" panose="020B0503020204020204" pitchFamily="34" charset="-122"/>
                <a:ea typeface="微软雅黑" panose="020B0503020204020204" pitchFamily="34" charset="-122"/>
              </a:rPr>
              <a:t>）</a:t>
            </a:r>
            <a:endParaRPr lang="en-US" altLang="zh-CN" sz="3200" dirty="0">
              <a:solidFill>
                <a:srgbClr val="000000"/>
              </a:solidFill>
              <a:latin typeface="微软雅黑" panose="020B0503020204020204" pitchFamily="34" charset="-122"/>
              <a:ea typeface="微软雅黑" panose="020B0503020204020204" pitchFamily="34" charset="-122"/>
            </a:endParaRPr>
          </a:p>
          <a:p>
            <a:pPr>
              <a:lnSpc>
                <a:spcPct val="150000"/>
              </a:lnSpc>
            </a:pPr>
            <a:r>
              <a:rPr lang="en-US" altLang="zh-CN" sz="3200" dirty="0">
                <a:solidFill>
                  <a:srgbClr val="000000"/>
                </a:solidFill>
                <a:latin typeface="微软雅黑" panose="020B0503020204020204" pitchFamily="34" charset="-122"/>
                <a:ea typeface="微软雅黑" panose="020B0503020204020204" pitchFamily="34" charset="-122"/>
              </a:rPr>
              <a:t>8.3 </a:t>
            </a:r>
            <a:r>
              <a:rPr lang="zh-CN" altLang="en-US" sz="3200" dirty="0">
                <a:solidFill>
                  <a:srgbClr val="000000"/>
                </a:solidFill>
                <a:latin typeface="微软雅黑" panose="020B0503020204020204" pitchFamily="34" charset="-122"/>
                <a:ea typeface="微软雅黑" panose="020B0503020204020204" pitchFamily="34" charset="-122"/>
              </a:rPr>
              <a:t>随时间反向传播（</a:t>
            </a:r>
            <a:r>
              <a:rPr lang="en-US" altLang="zh-CN" sz="3200" dirty="0">
                <a:solidFill>
                  <a:srgbClr val="000000"/>
                </a:solidFill>
                <a:latin typeface="微软雅黑" panose="020B0503020204020204" pitchFamily="34" charset="-122"/>
                <a:ea typeface="微软雅黑" panose="020B0503020204020204" pitchFamily="34" charset="-122"/>
              </a:rPr>
              <a:t>BPTT</a:t>
            </a:r>
            <a:r>
              <a:rPr lang="zh-CN" altLang="en-US" sz="3200" dirty="0">
                <a:solidFill>
                  <a:srgbClr val="000000"/>
                </a:solidFill>
                <a:latin typeface="微软雅黑" panose="020B0503020204020204" pitchFamily="34" charset="-122"/>
                <a:ea typeface="微软雅黑" panose="020B0503020204020204" pitchFamily="34" charset="-122"/>
              </a:rPr>
              <a:t>）</a:t>
            </a:r>
            <a:endParaRPr lang="en-US" altLang="zh-CN" sz="3200" dirty="0">
              <a:solidFill>
                <a:srgbClr val="000000"/>
              </a:solidFill>
              <a:latin typeface="微软雅黑" panose="020B0503020204020204" pitchFamily="34" charset="-122"/>
              <a:ea typeface="微软雅黑" panose="020B0503020204020204" pitchFamily="34" charset="-122"/>
            </a:endParaRPr>
          </a:p>
          <a:p>
            <a:pPr>
              <a:lnSpc>
                <a:spcPct val="150000"/>
              </a:lnSpc>
            </a:pPr>
            <a:r>
              <a:rPr lang="en-US" altLang="zh-CN" sz="3200" dirty="0">
                <a:solidFill>
                  <a:srgbClr val="FF0000"/>
                </a:solidFill>
                <a:latin typeface="微软雅黑" panose="020B0503020204020204" pitchFamily="34" charset="-122"/>
                <a:ea typeface="微软雅黑" panose="020B0503020204020204" pitchFamily="34" charset="-122"/>
              </a:rPr>
              <a:t>8.4 </a:t>
            </a:r>
            <a:r>
              <a:rPr lang="zh-CN" altLang="en-US" sz="3200" dirty="0">
                <a:solidFill>
                  <a:srgbClr val="FF0000"/>
                </a:solidFill>
                <a:latin typeface="微软雅黑" panose="020B0503020204020204" pitchFamily="34" charset="-122"/>
                <a:ea typeface="微软雅黑" panose="020B0503020204020204" pitchFamily="34" charset="-122"/>
              </a:rPr>
              <a:t>双向循环神经网络</a:t>
            </a:r>
            <a:endParaRPr lang="zh-CN" altLang="en-US" sz="32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954107"/>
          </a:xfrm>
          <a:prstGeom prst="rect">
            <a:avLst/>
          </a:prstGeom>
          <a:noFill/>
        </p:spPr>
        <p:txBody>
          <a:bodyPr wrap="square" rtlCol="0">
            <a:spAutoFit/>
          </a:bodyPr>
          <a:lstStyle/>
          <a:p>
            <a:r>
              <a:rPr lang="en-US" altLang="zh-CN" sz="2800" b="1" dirty="0">
                <a:latin typeface="微软雅黑" panose="020B0503020204020204" pitchFamily="34" charset="-122"/>
                <a:ea typeface="微软雅黑" panose="020B0503020204020204" pitchFamily="34" charset="-122"/>
              </a:rPr>
              <a:t>8.1 </a:t>
            </a:r>
            <a:r>
              <a:rPr lang="zh-CN" altLang="en-US" sz="2800" b="1" dirty="0">
                <a:latin typeface="微软雅黑" panose="020B0503020204020204" pitchFamily="34" charset="-122"/>
                <a:ea typeface="微软雅黑" panose="020B0503020204020204" pitchFamily="34" charset="-122"/>
              </a:rPr>
              <a:t>网络记忆能力</a:t>
            </a:r>
            <a:endParaRPr lang="zh-CN" altLang="en-US" sz="2800" b="1" dirty="0">
              <a:latin typeface="微软雅黑" panose="020B0503020204020204" pitchFamily="34" charset="-122"/>
              <a:ea typeface="微软雅黑" panose="020B0503020204020204" pitchFamily="34" charset="-122"/>
            </a:endParaRPr>
          </a:p>
          <a:p>
            <a:endParaRPr lang="zh-CN" altLang="en-US" sz="28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305527" y="612687"/>
            <a:ext cx="11274828" cy="5486401"/>
          </a:xfrm>
          <a:prstGeom prst="rect">
            <a:avLst/>
          </a:prstGeom>
          <a:noFill/>
        </p:spPr>
        <p:txBody>
          <a:bodyPr wrap="square" rtlCol="0">
            <a:noAutofit/>
          </a:bodyPr>
          <a:lstStyle/>
          <a:p>
            <a:pPr>
              <a:lnSpc>
                <a:spcPct val="150000"/>
              </a:lnSpc>
            </a:pPr>
            <a:r>
              <a:rPr lang="zh-CN" altLang="en-US" sz="2800" dirty="0">
                <a:solidFill>
                  <a:srgbClr val="002060"/>
                </a:solidFill>
                <a:latin typeface="楷体" panose="02010609060101010101" pitchFamily="49" charset="-122"/>
                <a:ea typeface="楷体" panose="02010609060101010101" pitchFamily="49" charset="-122"/>
              </a:rPr>
              <a:t>我 昨天 上学 迟到 了 ，老师 批评 了 </a:t>
            </a:r>
            <a:r>
              <a:rPr lang="en-US" altLang="zh-CN" sz="2800" dirty="0">
                <a:solidFill>
                  <a:srgbClr val="002060"/>
                </a:solidFill>
                <a:latin typeface="楷体" panose="02010609060101010101" pitchFamily="49" charset="-122"/>
                <a:ea typeface="楷体" panose="02010609060101010101" pitchFamily="49" charset="-122"/>
              </a:rPr>
              <a:t>____</a:t>
            </a:r>
            <a:r>
              <a:rPr lang="zh-CN" altLang="en-US" sz="2800" dirty="0">
                <a:solidFill>
                  <a:srgbClr val="002060"/>
                </a:solidFill>
                <a:latin typeface="楷体" panose="02010609060101010101" pitchFamily="49" charset="-122"/>
                <a:ea typeface="楷体" panose="02010609060101010101" pitchFamily="49" charset="-122"/>
              </a:rPr>
              <a:t>。</a:t>
            </a:r>
            <a:endParaRPr lang="en-US" altLang="zh-CN" sz="2800" dirty="0">
              <a:solidFill>
                <a:srgbClr val="002060"/>
              </a:solidFill>
              <a:latin typeface="楷体" panose="02010609060101010101" pitchFamily="49" charset="-122"/>
              <a:ea typeface="楷体" panose="02010609060101010101" pitchFamily="49" charset="-122"/>
            </a:endParaRPr>
          </a:p>
          <a:p>
            <a:pPr marL="457200" indent="-457200">
              <a:lnSpc>
                <a:spcPct val="150000"/>
              </a:lnSpc>
              <a:buFont typeface="Arial" panose="020B0604020202020204" pitchFamily="34" charset="0"/>
              <a:buChar char="•"/>
            </a:pPr>
            <a:r>
              <a:rPr lang="en-US" altLang="zh-CN" sz="2800" dirty="0">
                <a:latin typeface="微软雅黑" panose="020B0503020204020204" pitchFamily="34" charset="-122"/>
                <a:ea typeface="微软雅黑" panose="020B0503020204020204" pitchFamily="34" charset="-122"/>
              </a:rPr>
              <a:t>2-Gram</a:t>
            </a:r>
            <a:r>
              <a:rPr lang="zh-CN" altLang="en-US" sz="2800" dirty="0">
                <a:latin typeface="微软雅黑" panose="020B0503020204020204" pitchFamily="34" charset="-122"/>
                <a:ea typeface="微软雅黑" panose="020B0503020204020204" pitchFamily="34" charset="-122"/>
              </a:rPr>
              <a:t>模型</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在语料库中，搜索</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了</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后面最可能的一个词</a:t>
            </a:r>
            <a:endParaRPr lang="en-US" altLang="zh-CN" sz="2800" dirty="0">
              <a:latin typeface="微软雅黑" panose="020B0503020204020204" pitchFamily="34" charset="-122"/>
              <a:ea typeface="微软雅黑" panose="020B0503020204020204" pitchFamily="34" charset="-122"/>
            </a:endParaRPr>
          </a:p>
          <a:p>
            <a:pPr marL="457200" indent="-457200">
              <a:lnSpc>
                <a:spcPct val="150000"/>
              </a:lnSpc>
              <a:buFont typeface="Arial" panose="020B0604020202020204" pitchFamily="34" charset="0"/>
              <a:buChar char="•"/>
            </a:pPr>
            <a:r>
              <a:rPr lang="en-US" altLang="zh-CN" sz="2800" dirty="0">
                <a:latin typeface="微软雅黑" panose="020B0503020204020204" pitchFamily="34" charset="-122"/>
                <a:ea typeface="微软雅黑" panose="020B0503020204020204" pitchFamily="34" charset="-122"/>
              </a:rPr>
              <a:t>3-Gram</a:t>
            </a:r>
            <a:r>
              <a:rPr lang="zh-CN" altLang="en-US" sz="2800" dirty="0">
                <a:latin typeface="微软雅黑" panose="020B0503020204020204" pitchFamily="34" charset="-122"/>
                <a:ea typeface="微软雅黑" panose="020B0503020204020204" pitchFamily="34" charset="-122"/>
              </a:rPr>
              <a:t>模型</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搜索</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批评了</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后面最可能的词</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Arial" panose="020B0604020202020204" pitchFamily="34" charset="0"/>
              <a:buChar char="•"/>
            </a:pPr>
            <a:r>
              <a:rPr lang="en-US" altLang="zh-CN" sz="2800" dirty="0">
                <a:latin typeface="微软雅黑" panose="020B0503020204020204" pitchFamily="34" charset="-122"/>
                <a:ea typeface="微软雅黑" panose="020B0503020204020204" pitchFamily="34" charset="-122"/>
              </a:rPr>
              <a:t>4-Gram, 5-Gram, …, N-Gram</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    模型的大小和</a:t>
            </a:r>
            <a:r>
              <a:rPr lang="en-US" altLang="zh-CN" sz="2400"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的关系是指数级的，会占用海量的存储空间</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800" dirty="0">
                <a:solidFill>
                  <a:srgbClr val="FF0000"/>
                </a:solidFill>
                <a:latin typeface="微软雅黑" panose="020B0503020204020204" pitchFamily="34" charset="-122"/>
                <a:ea typeface="微软雅黑" panose="020B0503020204020204" pitchFamily="34" charset="-122"/>
              </a:rPr>
              <a:t>    </a:t>
            </a:r>
            <a:endParaRPr lang="en-US" altLang="zh-CN" sz="2800"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2800" dirty="0">
                <a:solidFill>
                  <a:srgbClr val="FF0000"/>
                </a:solidFill>
                <a:latin typeface="微软雅黑" panose="020B0503020204020204" pitchFamily="34" charset="-122"/>
                <a:ea typeface="微软雅黑" panose="020B0503020204020204" pitchFamily="34" charset="-122"/>
              </a:rPr>
              <a:t>   </a:t>
            </a:r>
            <a:r>
              <a:rPr lang="zh-CN" altLang="en-US" sz="2800" dirty="0">
                <a:solidFill>
                  <a:srgbClr val="FF0000"/>
                </a:solidFill>
                <a:latin typeface="微软雅黑" panose="020B0503020204020204" pitchFamily="34" charset="-122"/>
                <a:ea typeface="微软雅黑" panose="020B0503020204020204" pitchFamily="34" charset="-122"/>
              </a:rPr>
              <a:t>而循环神经网络</a:t>
            </a:r>
            <a:r>
              <a:rPr lang="en-US" altLang="zh-CN" sz="2800" dirty="0">
                <a:solidFill>
                  <a:srgbClr val="FF0000"/>
                </a:solidFill>
                <a:latin typeface="微软雅黑" panose="020B0503020204020204" pitchFamily="34" charset="-122"/>
                <a:ea typeface="微软雅黑" panose="020B0503020204020204" pitchFamily="34" charset="-122"/>
              </a:rPr>
              <a:t>RNN</a:t>
            </a:r>
            <a:r>
              <a:rPr lang="zh-CN" altLang="en-US" sz="2800" dirty="0">
                <a:solidFill>
                  <a:srgbClr val="FF0000"/>
                </a:solidFill>
                <a:latin typeface="微软雅黑" panose="020B0503020204020204" pitchFamily="34" charset="-122"/>
                <a:ea typeface="微软雅黑" panose="020B0503020204020204" pitchFamily="34" charset="-122"/>
              </a:rPr>
              <a:t>理论上可以往前</a:t>
            </a:r>
            <a:r>
              <a:rPr lang="en-US" altLang="zh-CN" sz="2800" dirty="0">
                <a:solidFill>
                  <a:srgbClr val="FF0000"/>
                </a:solidFill>
                <a:latin typeface="微软雅黑" panose="020B0503020204020204" pitchFamily="34" charset="-122"/>
                <a:ea typeface="微软雅黑" panose="020B0503020204020204" pitchFamily="34" charset="-122"/>
              </a:rPr>
              <a:t>(</a:t>
            </a:r>
            <a:r>
              <a:rPr lang="zh-CN" altLang="en-US" sz="2800" dirty="0">
                <a:solidFill>
                  <a:srgbClr val="FF0000"/>
                </a:solidFill>
                <a:latin typeface="微软雅黑" panose="020B0503020204020204" pitchFamily="34" charset="-122"/>
                <a:ea typeface="微软雅黑" panose="020B0503020204020204" pitchFamily="34" charset="-122"/>
              </a:rPr>
              <a:t>后</a:t>
            </a:r>
            <a:r>
              <a:rPr lang="en-US" altLang="zh-CN" sz="2800" dirty="0">
                <a:solidFill>
                  <a:srgbClr val="FF0000"/>
                </a:solidFill>
                <a:latin typeface="微软雅黑" panose="020B0503020204020204" pitchFamily="34" charset="-122"/>
                <a:ea typeface="微软雅黑" panose="020B0503020204020204" pitchFamily="34" charset="-122"/>
              </a:rPr>
              <a:t>)</a:t>
            </a:r>
            <a:r>
              <a:rPr lang="zh-CN" altLang="en-US" sz="2800" dirty="0">
                <a:solidFill>
                  <a:srgbClr val="FF0000"/>
                </a:solidFill>
                <a:latin typeface="微软雅黑" panose="020B0503020204020204" pitchFamily="34" charset="-122"/>
                <a:ea typeface="微软雅黑" panose="020B0503020204020204" pitchFamily="34" charset="-122"/>
              </a:rPr>
              <a:t>看任意多个词</a:t>
            </a:r>
            <a:endParaRPr lang="zh-CN" altLang="en-US" sz="2800" dirty="0">
              <a:latin typeface="微软雅黑" panose="020B0503020204020204" pitchFamily="34" charset="-122"/>
              <a:ea typeface="微软雅黑" panose="020B0503020204020204" pitchFamily="34" charset="-122"/>
            </a:endParaRPr>
          </a:p>
          <a:p>
            <a:pPr>
              <a:lnSpc>
                <a:spcPct val="150000"/>
              </a:lnSpc>
            </a:pPr>
            <a:endParaRPr lang="zh-CN" altLang="en-US" dirty="0">
              <a:solidFill>
                <a:schemeClr val="accent1">
                  <a:lumMod val="50000"/>
                </a:schemeClr>
              </a:solidFill>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3" end="3"/>
                                            </p:txEl>
                                          </p:spTgt>
                                        </p:tgtEl>
                                        <p:attrNameLst>
                                          <p:attrName>style.visibility</p:attrName>
                                        </p:attrNameLst>
                                      </p:cBhvr>
                                      <p:to>
                                        <p:strVal val="visible"/>
                                      </p:to>
                                    </p:set>
                                    <p:animEffect transition="in" filter="fade">
                                      <p:cBhvr>
                                        <p:cTn id="20" dur="500"/>
                                        <p:tgtEl>
                                          <p:spTgt spid="7">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fade">
                                      <p:cBhvr>
                                        <p:cTn id="23" dur="500"/>
                                        <p:tgtEl>
                                          <p:spTgt spid="7">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xEl>
                                              <p:pRg st="5" end="5"/>
                                            </p:txEl>
                                          </p:spTgt>
                                        </p:tgtEl>
                                        <p:attrNameLst>
                                          <p:attrName>style.visibility</p:attrName>
                                        </p:attrNameLst>
                                      </p:cBhvr>
                                      <p:to>
                                        <p:strVal val="visible"/>
                                      </p:to>
                                    </p:set>
                                    <p:animEffect transition="in" filter="fade">
                                      <p:cBhvr>
                                        <p:cTn id="28" dur="500"/>
                                        <p:tgtEl>
                                          <p:spTgt spid="7">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
                                            <p:txEl>
                                              <p:pRg st="6" end="6"/>
                                            </p:txEl>
                                          </p:spTgt>
                                        </p:tgtEl>
                                        <p:attrNameLst>
                                          <p:attrName>style.visibility</p:attrName>
                                        </p:attrNameLst>
                                      </p:cBhvr>
                                      <p:to>
                                        <p:strVal val="visible"/>
                                      </p:to>
                                    </p:set>
                                    <p:animEffect transition="in" filter="fade">
                                      <p:cBhvr>
                                        <p:cTn id="33" dur="500"/>
                                        <p:tgtEl>
                                          <p:spTgt spid="7">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7">
                                            <p:txEl>
                                              <p:pRg st="7" end="7"/>
                                            </p:txEl>
                                          </p:spTgt>
                                        </p:tgtEl>
                                        <p:attrNameLst>
                                          <p:attrName>style.visibility</p:attrName>
                                        </p:attrNameLst>
                                      </p:cBhvr>
                                      <p:to>
                                        <p:strVal val="visible"/>
                                      </p:to>
                                    </p:set>
                                    <p:animEffect transition="in" filter="fade">
                                      <p:cBhvr>
                                        <p:cTn id="36" dur="500"/>
                                        <p:tgtEl>
                                          <p:spTgt spid="7">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
                                            <p:txEl>
                                              <p:pRg st="8" end="8"/>
                                            </p:txEl>
                                          </p:spTgt>
                                        </p:tgtEl>
                                        <p:attrNameLst>
                                          <p:attrName>style.visibility</p:attrName>
                                        </p:attrNameLst>
                                      </p:cBhvr>
                                      <p:to>
                                        <p:strVal val="visible"/>
                                      </p:to>
                                    </p:set>
                                    <p:animEffect transition="in" filter="fade">
                                      <p:cBhvr>
                                        <p:cTn id="41"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954107"/>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8.4 </a:t>
            </a:r>
            <a:r>
              <a:rPr lang="zh-CN" altLang="en-US" sz="2800" b="1" dirty="0">
                <a:solidFill>
                  <a:srgbClr val="000000"/>
                </a:solidFill>
                <a:latin typeface="微软雅黑" panose="020B0503020204020204" pitchFamily="34" charset="-122"/>
                <a:ea typeface="微软雅黑" panose="020B0503020204020204" pitchFamily="34" charset="-122"/>
              </a:rPr>
              <a:t>双向循环神经网络</a:t>
            </a:r>
            <a:endParaRPr lang="zh-CN" altLang="en-US" sz="2800" b="1" dirty="0">
              <a:solidFill>
                <a:srgbClr val="000000"/>
              </a:solidFill>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4" name="矩形 3"/>
          <p:cNvSpPr/>
          <p:nvPr/>
        </p:nvSpPr>
        <p:spPr>
          <a:xfrm>
            <a:off x="269054" y="990547"/>
            <a:ext cx="11666272" cy="5262979"/>
          </a:xfrm>
          <a:prstGeom prst="rect">
            <a:avLst/>
          </a:prstGeom>
        </p:spPr>
        <p:txBody>
          <a:bodyPr wrap="square">
            <a:spAutoFit/>
          </a:bodyPr>
          <a:lstStyle/>
          <a:p>
            <a:r>
              <a:rPr lang="zh-CN" altLang="en-US" sz="2800" dirty="0">
                <a:latin typeface="微软雅黑" panose="020B0503020204020204" pitchFamily="34" charset="-122"/>
                <a:ea typeface="微软雅黑" panose="020B0503020204020204" pitchFamily="34" charset="-122"/>
              </a:rPr>
              <a:t>对于语言模型来说，很多时候光看前面的词是不够的，比如下面这句话：</a:t>
            </a:r>
            <a:endParaRPr lang="zh-CN" altLang="en-US" sz="2800" dirty="0">
              <a:latin typeface="微软雅黑" panose="020B0503020204020204" pitchFamily="34" charset="-122"/>
              <a:ea typeface="微软雅黑" panose="020B0503020204020204" pitchFamily="34" charset="-122"/>
            </a:endParaRPr>
          </a:p>
          <a:p>
            <a:endParaRPr lang="zh-CN" altLang="en-US" sz="2800" dirty="0">
              <a:latin typeface="微软雅黑" panose="020B0503020204020204" pitchFamily="34" charset="-122"/>
              <a:ea typeface="微软雅黑" panose="020B0503020204020204" pitchFamily="34" charset="-122"/>
            </a:endParaRPr>
          </a:p>
          <a:p>
            <a:r>
              <a:rPr lang="zh-CN" altLang="en-US" sz="2800" dirty="0">
                <a:solidFill>
                  <a:srgbClr val="002060"/>
                </a:solidFill>
                <a:latin typeface="楷体" panose="02010609060101010101" pitchFamily="49" charset="-122"/>
                <a:ea typeface="楷体" panose="02010609060101010101" pitchFamily="49" charset="-122"/>
              </a:rPr>
              <a:t>我的手机坏了，我打算</a:t>
            </a:r>
            <a:r>
              <a:rPr lang="en-US" altLang="zh-CN" sz="2800" dirty="0">
                <a:solidFill>
                  <a:srgbClr val="002060"/>
                </a:solidFill>
                <a:latin typeface="楷体" panose="02010609060101010101" pitchFamily="49" charset="-122"/>
                <a:ea typeface="楷体" panose="02010609060101010101" pitchFamily="49" charset="-122"/>
              </a:rPr>
              <a:t>____</a:t>
            </a:r>
            <a:r>
              <a:rPr lang="zh-CN" altLang="en-US" sz="2800" dirty="0">
                <a:solidFill>
                  <a:srgbClr val="002060"/>
                </a:solidFill>
                <a:latin typeface="楷体" panose="02010609060101010101" pitchFamily="49" charset="-122"/>
                <a:ea typeface="楷体" panose="02010609060101010101" pitchFamily="49" charset="-122"/>
              </a:rPr>
              <a:t>一部新手机</a:t>
            </a:r>
            <a:r>
              <a:rPr lang="zh-CN" altLang="en-US" sz="2800" dirty="0">
                <a:latin typeface="微软雅黑" panose="020B0503020204020204" pitchFamily="34" charset="-122"/>
                <a:ea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endParaRPr>
          </a:p>
          <a:p>
            <a:endParaRPr lang="zh-CN" altLang="en-US" sz="2800" dirty="0">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如果我们只看横线前面的词，手机坏了，那么我是打算修一修？换一部新的？还是大哭一场？这些都是无法确定的。</a:t>
            </a:r>
            <a:endParaRPr lang="en-US" altLang="zh-CN" sz="2800" dirty="0">
              <a:latin typeface="微软雅黑" panose="020B0503020204020204" pitchFamily="34" charset="-122"/>
              <a:ea typeface="微软雅黑" panose="020B0503020204020204" pitchFamily="34" charset="-122"/>
            </a:endParaRPr>
          </a:p>
          <a:p>
            <a:endParaRPr lang="en-US" altLang="zh-CN" sz="2800" dirty="0">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但如果我们也看到了横线后面的词是</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一部新手机</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，那么，横线上的词填</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买</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的概率就大得多了。</a:t>
            </a:r>
            <a:endParaRPr lang="en-US" altLang="zh-CN" sz="2800" dirty="0">
              <a:latin typeface="微软雅黑" panose="020B0503020204020204" pitchFamily="34" charset="-122"/>
              <a:ea typeface="微软雅黑" panose="020B0503020204020204" pitchFamily="34" charset="-122"/>
            </a:endParaRPr>
          </a:p>
          <a:p>
            <a:endParaRPr lang="en-US" altLang="zh-CN" sz="2800" dirty="0">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在此任务中，可以增加一个按照时间的逆序来传递信息的网络层，增强网络的能力。</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954107"/>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8.4 </a:t>
            </a:r>
            <a:r>
              <a:rPr lang="zh-CN" altLang="en-US" sz="2800" b="1" dirty="0">
                <a:solidFill>
                  <a:srgbClr val="000000"/>
                </a:solidFill>
                <a:latin typeface="微软雅黑" panose="020B0503020204020204" pitchFamily="34" charset="-122"/>
                <a:ea typeface="微软雅黑" panose="020B0503020204020204" pitchFamily="34" charset="-122"/>
              </a:rPr>
              <a:t>双向循环神经网络</a:t>
            </a:r>
            <a:endParaRPr lang="zh-CN" altLang="en-US" sz="2800" b="1" dirty="0">
              <a:solidFill>
                <a:srgbClr val="000000"/>
              </a:solidFill>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4" name="矩形 3"/>
          <p:cNvSpPr/>
          <p:nvPr/>
        </p:nvSpPr>
        <p:spPr>
          <a:xfrm>
            <a:off x="269054" y="990547"/>
            <a:ext cx="11666272" cy="954107"/>
          </a:xfrm>
          <a:prstGeom prst="rect">
            <a:avLst/>
          </a:prstGeom>
        </p:spPr>
        <p:txBody>
          <a:bodyPr wrap="square">
            <a:spAutoFit/>
          </a:bodyPr>
          <a:lstStyle/>
          <a:p>
            <a:r>
              <a:rPr lang="zh-CN" altLang="en-US" sz="2800" dirty="0">
                <a:latin typeface="微软雅黑" panose="020B0503020204020204" pitchFamily="34" charset="-122"/>
                <a:ea typeface="微软雅黑" panose="020B0503020204020204" pitchFamily="34" charset="-122"/>
              </a:rPr>
              <a:t>基本循环神经网络无法对此进行建模，因此，我们需要双向循环神经网络，如下图所示：</a:t>
            </a:r>
            <a:endParaRPr lang="zh-CN" altLang="en-US" sz="28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047033" y="1990141"/>
            <a:ext cx="9618961" cy="3363686"/>
          </a:xfrm>
          <a:prstGeom prst="rect">
            <a:avLst/>
          </a:prstGeom>
        </p:spPr>
      </p:pic>
      <p:sp>
        <p:nvSpPr>
          <p:cNvPr id="2" name="文本框 1"/>
          <p:cNvSpPr txBox="1"/>
          <p:nvPr/>
        </p:nvSpPr>
        <p:spPr>
          <a:xfrm>
            <a:off x="359228" y="5399314"/>
            <a:ext cx="10994572" cy="1308884"/>
          </a:xfrm>
          <a:prstGeom prst="rect">
            <a:avLst/>
          </a:prstGeom>
          <a:noFill/>
        </p:spPr>
        <p:txBody>
          <a:bodyPr wrap="square" rtlCol="0">
            <a:spAutoFit/>
          </a:bodyPr>
          <a:lstStyle/>
          <a:p>
            <a:pPr>
              <a:lnSpc>
                <a:spcPct val="150000"/>
              </a:lnSpc>
            </a:pPr>
            <a:r>
              <a:rPr lang="zh-CN" altLang="en-US" sz="2800" dirty="0">
                <a:latin typeface="微软雅黑" panose="020B0503020204020204" pitchFamily="34" charset="-122"/>
                <a:ea typeface="微软雅黑" panose="020B0503020204020204" pitchFamily="34" charset="-122"/>
              </a:rPr>
              <a:t>双向循环神经网络由两层循环神经网络组成，它们的输入相同，只是信息传递的方向不同。</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fade">
                                      <p:cBhvr>
                                        <p:cTn id="1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954107"/>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8.4 </a:t>
            </a:r>
            <a:r>
              <a:rPr lang="zh-CN" altLang="en-US" sz="2800" b="1" dirty="0">
                <a:solidFill>
                  <a:srgbClr val="000000"/>
                </a:solidFill>
                <a:latin typeface="微软雅黑" panose="020B0503020204020204" pitchFamily="34" charset="-122"/>
                <a:ea typeface="微软雅黑" panose="020B0503020204020204" pitchFamily="34" charset="-122"/>
              </a:rPr>
              <a:t>双向循环神经网络</a:t>
            </a:r>
            <a:endParaRPr lang="zh-CN" altLang="en-US" sz="2800" b="1" dirty="0">
              <a:solidFill>
                <a:srgbClr val="000000"/>
              </a:solidFill>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2" name="矩形 1"/>
          <p:cNvSpPr/>
          <p:nvPr/>
        </p:nvSpPr>
        <p:spPr>
          <a:xfrm>
            <a:off x="709835" y="1072645"/>
            <a:ext cx="10447071" cy="1661993"/>
          </a:xfrm>
          <a:prstGeom prst="rect">
            <a:avLst/>
          </a:prstGeom>
        </p:spPr>
        <p:txBody>
          <a:bodyPr wrap="square">
            <a:spAutoFit/>
          </a:bodyPr>
          <a:lstStyle/>
          <a:p>
            <a:r>
              <a:rPr lang="zh-CN" altLang="en-US" sz="2800" b="1" dirty="0">
                <a:latin typeface="微软雅黑" panose="020B0503020204020204" pitchFamily="34" charset="-122"/>
                <a:ea typeface="微软雅黑" panose="020B0503020204020204" pitchFamily="34" charset="-122"/>
              </a:rPr>
              <a:t>双向循环神经网络</a:t>
            </a:r>
            <a:r>
              <a:rPr lang="zh-CN" altLang="en-US" sz="2800" dirty="0">
                <a:latin typeface="微软雅黑" panose="020B0503020204020204" pitchFamily="34" charset="-122"/>
                <a:ea typeface="微软雅黑" panose="020B0503020204020204" pitchFamily="34" charset="-122"/>
              </a:rPr>
              <a:t>的隐藏层要保存两个值，一个值</a:t>
            </a:r>
            <a:r>
              <a:rPr lang="en-US" altLang="zh-CN" sz="2800" dirty="0">
                <a:latin typeface="微软雅黑" panose="020B0503020204020204" pitchFamily="34" charset="-122"/>
                <a:ea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rPr>
              <a:t>参与正向计算，另一个值</a:t>
            </a:r>
            <a:r>
              <a:rPr lang="en-US" altLang="zh-CN" sz="2800" dirty="0">
                <a:latin typeface="微软雅黑" panose="020B0503020204020204" pitchFamily="34" charset="-122"/>
                <a:ea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rPr>
              <a:t>参与反向计算。最终的输出值取决于</a:t>
            </a:r>
            <a:r>
              <a:rPr lang="en-US" altLang="zh-CN" sz="2800" dirty="0">
                <a:latin typeface="微软雅黑" panose="020B0503020204020204" pitchFamily="34" charset="-122"/>
                <a:ea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rPr>
              <a:t>和</a:t>
            </a:r>
            <a:r>
              <a:rPr lang="en-US" altLang="zh-CN" sz="2800" dirty="0">
                <a:latin typeface="微软雅黑" panose="020B0503020204020204" pitchFamily="34" charset="-122"/>
                <a:ea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rPr>
              <a:t>。其计算方法为（以</a:t>
            </a:r>
            <a:r>
              <a:rPr lang="en-US" altLang="zh-CN" sz="2800" dirty="0">
                <a:latin typeface="微软雅黑" panose="020B0503020204020204" pitchFamily="34" charset="-122"/>
                <a:ea typeface="微软雅黑" panose="020B0503020204020204" pitchFamily="34" charset="-122"/>
              </a:rPr>
              <a:t>y</a:t>
            </a:r>
            <a:r>
              <a:rPr lang="en-US" altLang="zh-CN" sz="2800" baseline="-25000" dirty="0">
                <a:latin typeface="微软雅黑" panose="020B0503020204020204" pitchFamily="34" charset="-122"/>
                <a:ea typeface="微软雅黑" panose="020B0503020204020204" pitchFamily="34" charset="-122"/>
              </a:rPr>
              <a:t>2</a:t>
            </a:r>
            <a:r>
              <a:rPr lang="zh-CN" altLang="en-US" sz="2800" dirty="0">
                <a:latin typeface="微软雅黑" panose="020B0503020204020204" pitchFamily="34" charset="-122"/>
                <a:ea typeface="微软雅黑" panose="020B0503020204020204" pitchFamily="34" charset="-122"/>
              </a:rPr>
              <a:t>为例）：</a:t>
            </a:r>
            <a:endParaRPr lang="en-US" altLang="zh-CN" sz="2800" dirty="0">
              <a:latin typeface="微软雅黑" panose="020B0503020204020204" pitchFamily="34" charset="-122"/>
              <a:ea typeface="微软雅黑" panose="020B0503020204020204" pitchFamily="34" charset="-122"/>
            </a:endParaRPr>
          </a:p>
          <a:p>
            <a:endParaRPr lang="zh-CN" altLang="en-US" dirty="0"/>
          </a:p>
        </p:txBody>
      </p:sp>
      <p:pic>
        <p:nvPicPr>
          <p:cNvPr id="5" name="图片 4"/>
          <p:cNvPicPr>
            <a:picLocks noChangeAspect="1"/>
          </p:cNvPicPr>
          <p:nvPr/>
        </p:nvPicPr>
        <p:blipFill>
          <a:blip r:embed="rId1"/>
          <a:stretch>
            <a:fillRect/>
          </a:stretch>
        </p:blipFill>
        <p:spPr>
          <a:xfrm>
            <a:off x="4259183" y="2630363"/>
            <a:ext cx="3673633" cy="617417"/>
          </a:xfrm>
          <a:prstGeom prst="rect">
            <a:avLst/>
          </a:prstGeom>
        </p:spPr>
      </p:pic>
      <mc:AlternateContent xmlns:mc="http://schemas.openxmlformats.org/markup-compatibility/2006">
        <mc:Choice xmlns:a14="http://schemas.microsoft.com/office/drawing/2010/main" Requires="a14">
          <p:sp>
            <p:nvSpPr>
              <p:cNvPr id="7" name="文本框 6"/>
              <p:cNvSpPr txBox="1"/>
              <p:nvPr/>
            </p:nvSpPr>
            <p:spPr>
              <a:xfrm>
                <a:off x="777846" y="3210090"/>
                <a:ext cx="2838893" cy="581057"/>
              </a:xfrm>
              <a:prstGeom prst="rect">
                <a:avLst/>
              </a:prstGeom>
              <a:noFill/>
            </p:spPr>
            <p:txBody>
              <a:bodyPr wrap="square" rtlCol="0">
                <a:spAutoFit/>
              </a:bodyPr>
              <a:lstStyle/>
              <a:p>
                <a:pPr algn="l">
                  <a:lnSpc>
                    <a:spcPct val="150000"/>
                  </a:lnSpc>
                </a:pPr>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r>
                          <a:rPr lang="en-US" altLang="zh-CN" sz="2400" b="0" i="1" smtClean="0">
                            <a:latin typeface="Cambria Math" panose="02040503050406030204" pitchFamily="18" charset="0"/>
                            <a:ea typeface="微软雅黑" panose="020B0503020204020204" pitchFamily="34" charset="-122"/>
                          </a:rPr>
                          <m:t>𝐴</m:t>
                        </m:r>
                      </m:e>
                      <m:sub>
                        <m:r>
                          <a:rPr lang="en-US" altLang="zh-CN" sz="2400" b="0" i="1" smtClean="0">
                            <a:latin typeface="Cambria Math" panose="02040503050406030204" pitchFamily="18" charset="0"/>
                            <a:ea typeface="微软雅黑" panose="020B0503020204020204" pitchFamily="34" charset="-122"/>
                          </a:rPr>
                          <m:t>2</m:t>
                        </m:r>
                      </m:sub>
                    </m:sSub>
                    <m:r>
                      <a:rPr lang="zh-CN" altLang="en-US" sz="2400" i="1">
                        <a:latin typeface="Cambria Math" panose="02040503050406030204" pitchFamily="18" charset="0"/>
                        <a:ea typeface="微软雅黑" panose="020B0503020204020204" pitchFamily="34" charset="-122"/>
                      </a:rPr>
                      <m:t>和</m:t>
                    </m:r>
                    <m:sSubSup>
                      <m:sSubSupPr>
                        <m:ctrlPr>
                          <a:rPr lang="en-US" altLang="zh-CN" sz="2400" i="1" smtClean="0">
                            <a:latin typeface="Cambria Math" panose="02040503050406030204" pitchFamily="18" charset="0"/>
                            <a:ea typeface="微软雅黑" panose="020B0503020204020204" pitchFamily="34" charset="-122"/>
                          </a:rPr>
                        </m:ctrlPr>
                      </m:sSubSupPr>
                      <m:e>
                        <m:r>
                          <a:rPr lang="en-US" altLang="zh-CN" sz="2400" b="0" i="1" smtClean="0">
                            <a:latin typeface="Cambria Math" panose="02040503050406030204" pitchFamily="18" charset="0"/>
                            <a:ea typeface="微软雅黑" panose="020B0503020204020204" pitchFamily="34" charset="-122"/>
                          </a:rPr>
                          <m:t>𝐴</m:t>
                        </m:r>
                      </m:e>
                      <m:sub>
                        <m:r>
                          <a:rPr lang="en-US" altLang="zh-CN" sz="2400" i="1">
                            <a:latin typeface="Cambria Math" panose="02040503050406030204" pitchFamily="18" charset="0"/>
                            <a:ea typeface="微软雅黑" panose="020B0503020204020204" pitchFamily="34" charset="-122"/>
                          </a:rPr>
                          <m:t>2</m:t>
                        </m:r>
                      </m:sub>
                      <m:sup>
                        <m:r>
                          <a:rPr lang="en-US" altLang="zh-CN" sz="2400" b="0" i="1" smtClean="0">
                            <a:latin typeface="Cambria Math" panose="02040503050406030204" pitchFamily="18" charset="0"/>
                            <a:ea typeface="微软雅黑" panose="020B0503020204020204" pitchFamily="34" charset="-122"/>
                          </a:rPr>
                          <m:t>′</m:t>
                        </m:r>
                      </m:sup>
                    </m:sSubSup>
                  </m:oMath>
                </a14:m>
                <a:r>
                  <a:rPr lang="zh-CN" altLang="en-US" sz="2400" dirty="0">
                    <a:latin typeface="微软雅黑" panose="020B0503020204020204" pitchFamily="34" charset="-122"/>
                    <a:ea typeface="微软雅黑" panose="020B0503020204020204" pitchFamily="34" charset="-122"/>
                  </a:rPr>
                  <a:t>则分别计算：</a:t>
                </a:r>
                <a:endParaRPr lang="zh-CN" altLang="en-US" sz="2400" dirty="0">
                  <a:latin typeface="微软雅黑" panose="020B0503020204020204" pitchFamily="34" charset="-122"/>
                  <a:ea typeface="微软雅黑" panose="020B0503020204020204" pitchFamily="34" charset="-122"/>
                </a:endParaRPr>
              </a:p>
            </p:txBody>
          </p:sp>
        </mc:Choice>
        <mc:Fallback>
          <p:sp>
            <p:nvSpPr>
              <p:cNvPr id="7" name="文本框 6"/>
              <p:cNvSpPr txBox="1">
                <a:spLocks noRot="1" noChangeAspect="1" noMove="1" noResize="1" noEditPoints="1" noAdjustHandles="1" noChangeArrowheads="1" noChangeShapeType="1" noTextEdit="1"/>
              </p:cNvSpPr>
              <p:nvPr/>
            </p:nvSpPr>
            <p:spPr>
              <a:xfrm>
                <a:off x="777846" y="3210090"/>
                <a:ext cx="2838893" cy="581057"/>
              </a:xfrm>
              <a:prstGeom prst="rect">
                <a:avLst/>
              </a:prstGeom>
              <a:blipFill rotWithShape="1">
                <a:blip r:embed="rId2"/>
                <a:stretch>
                  <a:fillRect l="-21" t="-28" r="-1887" b="-4556"/>
                </a:stretch>
              </a:blipFill>
            </p:spPr>
            <p:txBody>
              <a:bodyPr/>
              <a:lstStyle/>
              <a:p>
                <a:r>
                  <a:rPr lang="zh-CN" altLang="en-US">
                    <a:noFill/>
                  </a:rPr>
                  <a:t> </a:t>
                </a:r>
              </a:p>
            </p:txBody>
          </p:sp>
        </mc:Fallback>
      </mc:AlternateContent>
      <p:pic>
        <p:nvPicPr>
          <p:cNvPr id="8" name="图片 7"/>
          <p:cNvPicPr>
            <a:picLocks noChangeAspect="1"/>
          </p:cNvPicPr>
          <p:nvPr/>
        </p:nvPicPr>
        <p:blipFill>
          <a:blip r:embed="rId3"/>
          <a:stretch>
            <a:fillRect/>
          </a:stretch>
        </p:blipFill>
        <p:spPr>
          <a:xfrm>
            <a:off x="4358335" y="3791147"/>
            <a:ext cx="3686295" cy="1032162"/>
          </a:xfrm>
          <a:prstGeom prst="rect">
            <a:avLst/>
          </a:prstGeom>
        </p:spPr>
      </p:pic>
      <p:pic>
        <p:nvPicPr>
          <p:cNvPr id="9" name="图片 8"/>
          <p:cNvPicPr>
            <a:picLocks noChangeAspect="1"/>
          </p:cNvPicPr>
          <p:nvPr/>
        </p:nvPicPr>
        <p:blipFill>
          <a:blip r:embed="rId4"/>
          <a:stretch>
            <a:fillRect/>
          </a:stretch>
        </p:blipFill>
        <p:spPr>
          <a:xfrm>
            <a:off x="0" y="4890304"/>
            <a:ext cx="5568093" cy="19471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954107"/>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8.4 </a:t>
            </a:r>
            <a:r>
              <a:rPr lang="zh-CN" altLang="en-US" sz="2800" b="1" dirty="0">
                <a:solidFill>
                  <a:srgbClr val="000000"/>
                </a:solidFill>
                <a:latin typeface="微软雅黑" panose="020B0503020204020204" pitchFamily="34" charset="-122"/>
                <a:ea typeface="微软雅黑" panose="020B0503020204020204" pitchFamily="34" charset="-122"/>
              </a:rPr>
              <a:t>双向循环神经网络</a:t>
            </a:r>
            <a:endParaRPr lang="zh-CN" altLang="en-US" sz="2800" b="1" dirty="0">
              <a:solidFill>
                <a:srgbClr val="000000"/>
              </a:solidFill>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5" name="矩形 4"/>
          <p:cNvSpPr/>
          <p:nvPr/>
        </p:nvSpPr>
        <p:spPr>
          <a:xfrm>
            <a:off x="237001" y="1103084"/>
            <a:ext cx="10735506" cy="954107"/>
          </a:xfrm>
          <a:prstGeom prst="rect">
            <a:avLst/>
          </a:prstGeom>
        </p:spPr>
        <p:txBody>
          <a:bodyPr wrap="square">
            <a:spAutoFit/>
          </a:bodyPr>
          <a:lstStyle/>
          <a:p>
            <a:r>
              <a:rPr lang="zh-CN" altLang="en-US" sz="2800" dirty="0">
                <a:latin typeface="微软雅黑" panose="020B0503020204020204" pitchFamily="34" charset="-122"/>
                <a:ea typeface="微软雅黑" panose="020B0503020204020204" pitchFamily="34" charset="-122"/>
              </a:rPr>
              <a:t>正向计算时，隐藏层的值</a:t>
            </a:r>
            <a:r>
              <a:rPr lang="en-US" altLang="zh-CN" sz="2800" dirty="0">
                <a:latin typeface="微软雅黑" panose="020B0503020204020204" pitchFamily="34" charset="-122"/>
                <a:ea typeface="微软雅黑" panose="020B0503020204020204" pitchFamily="34" charset="-122"/>
              </a:rPr>
              <a:t>s</a:t>
            </a:r>
            <a:r>
              <a:rPr lang="en-US" altLang="zh-CN" sz="2800" baseline="-25000" dirty="0">
                <a:latin typeface="微软雅黑" panose="020B0503020204020204" pitchFamily="34" charset="-122"/>
                <a:ea typeface="微软雅黑" panose="020B0503020204020204" pitchFamily="34" charset="-122"/>
              </a:rPr>
              <a:t>t</a:t>
            </a:r>
            <a:r>
              <a:rPr lang="zh-CN" altLang="en-US" sz="2800" dirty="0">
                <a:latin typeface="微软雅黑" panose="020B0503020204020204" pitchFamily="34" charset="-122"/>
                <a:ea typeface="微软雅黑" panose="020B0503020204020204" pitchFamily="34" charset="-122"/>
              </a:rPr>
              <a:t>与</a:t>
            </a:r>
            <a:r>
              <a:rPr lang="en-US" altLang="zh-CN" sz="2800" dirty="0">
                <a:latin typeface="微软雅黑" panose="020B0503020204020204" pitchFamily="34" charset="-122"/>
                <a:ea typeface="微软雅黑" panose="020B0503020204020204" pitchFamily="34" charset="-122"/>
              </a:rPr>
              <a:t>s</a:t>
            </a:r>
            <a:r>
              <a:rPr lang="en-US" altLang="zh-CN" sz="2800" baseline="-25000" dirty="0">
                <a:latin typeface="微软雅黑" panose="020B0503020204020204" pitchFamily="34" charset="-122"/>
                <a:ea typeface="微软雅黑" panose="020B0503020204020204" pitchFamily="34" charset="-122"/>
              </a:rPr>
              <a:t>t-1</a:t>
            </a:r>
            <a:r>
              <a:rPr lang="zh-CN" altLang="en-US" sz="2800" dirty="0">
                <a:latin typeface="微软雅黑" panose="020B0503020204020204" pitchFamily="34" charset="-122"/>
                <a:ea typeface="微软雅黑" panose="020B0503020204020204" pitchFamily="34" charset="-122"/>
              </a:rPr>
              <a:t>有关；反向计算时，隐藏层的值</a:t>
            </a:r>
            <a:r>
              <a:rPr lang="en-US" altLang="zh-CN" sz="2800" dirty="0">
                <a:latin typeface="微软雅黑" panose="020B0503020204020204" pitchFamily="34" charset="-122"/>
                <a:ea typeface="微软雅黑" panose="020B0503020204020204" pitchFamily="34" charset="-122"/>
              </a:rPr>
              <a:t>s</a:t>
            </a:r>
            <a:r>
              <a:rPr lang="en-US" altLang="zh-CN" sz="2800" baseline="-25000" dirty="0">
                <a:latin typeface="微软雅黑" panose="020B0503020204020204" pitchFamily="34" charset="-122"/>
                <a:ea typeface="微软雅黑" panose="020B0503020204020204" pitchFamily="34" charset="-122"/>
              </a:rPr>
              <a:t>t</a:t>
            </a:r>
            <a:r>
              <a:rPr lang="en-US" altLang="zh-CN" sz="2800" baseline="300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与</a:t>
            </a:r>
            <a:r>
              <a:rPr lang="en-US" altLang="zh-CN" sz="2800" dirty="0">
                <a:latin typeface="微软雅黑" panose="020B0503020204020204" pitchFamily="34" charset="-122"/>
                <a:ea typeface="微软雅黑" panose="020B0503020204020204" pitchFamily="34" charset="-122"/>
              </a:rPr>
              <a:t>s</a:t>
            </a:r>
            <a:r>
              <a:rPr lang="en-US" altLang="zh-CN" sz="2800" baseline="-25000" dirty="0">
                <a:latin typeface="微软雅黑" panose="020B0503020204020204" pitchFamily="34" charset="-122"/>
                <a:ea typeface="微软雅黑" panose="020B0503020204020204" pitchFamily="34" charset="-122"/>
              </a:rPr>
              <a:t>t+1</a:t>
            </a:r>
            <a:r>
              <a:rPr lang="en-US" altLang="zh-CN" sz="2800" baseline="300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有关；最终的输出取决于正向和反向计算的</a:t>
            </a:r>
            <a:r>
              <a:rPr lang="zh-CN" altLang="en-US" sz="2800" b="1" dirty="0">
                <a:latin typeface="微软雅黑" panose="020B0503020204020204" pitchFamily="34" charset="-122"/>
                <a:ea typeface="微软雅黑" panose="020B0503020204020204" pitchFamily="34" charset="-122"/>
              </a:rPr>
              <a:t>加和</a:t>
            </a:r>
            <a:r>
              <a:rPr lang="zh-CN" altLang="en-US" sz="2800" dirty="0">
                <a:latin typeface="微软雅黑" panose="020B0503020204020204" pitchFamily="34" charset="-122"/>
                <a:ea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endParaRPr>
          </a:p>
        </p:txBody>
      </p:sp>
      <p:sp>
        <p:nvSpPr>
          <p:cNvPr id="10" name="矩形 9"/>
          <p:cNvSpPr/>
          <p:nvPr/>
        </p:nvSpPr>
        <p:spPr>
          <a:xfrm>
            <a:off x="237001" y="5167227"/>
            <a:ext cx="10858246" cy="954107"/>
          </a:xfrm>
          <a:prstGeom prst="rect">
            <a:avLst/>
          </a:prstGeom>
        </p:spPr>
        <p:txBody>
          <a:bodyPr wrap="square">
            <a:spAutoFit/>
          </a:bodyPr>
          <a:lstStyle/>
          <a:p>
            <a:r>
              <a:rPr lang="zh-CN" altLang="en-US" sz="2800" dirty="0">
                <a:latin typeface="微软雅黑" panose="020B0503020204020204" pitchFamily="34" charset="-122"/>
                <a:ea typeface="微软雅黑" panose="020B0503020204020204" pitchFamily="34" charset="-122"/>
              </a:rPr>
              <a:t>从上面三个公式得到，正向计算和反向计算</a:t>
            </a:r>
            <a:r>
              <a:rPr lang="zh-CN" altLang="en-US" sz="2800" b="1" dirty="0">
                <a:latin typeface="微软雅黑" panose="020B0503020204020204" pitchFamily="34" charset="-122"/>
                <a:ea typeface="微软雅黑" panose="020B0503020204020204" pitchFamily="34" charset="-122"/>
              </a:rPr>
              <a:t>不共享权重</a:t>
            </a:r>
            <a:r>
              <a:rPr lang="zh-CN" altLang="en-US" sz="2800" dirty="0">
                <a:latin typeface="微软雅黑" panose="020B0503020204020204" pitchFamily="34" charset="-122"/>
                <a:ea typeface="微软雅黑" panose="020B0503020204020204" pitchFamily="34" charset="-122"/>
              </a:rPr>
              <a:t>，也就是说</a:t>
            </a:r>
            <a:r>
              <a:rPr lang="en-US" altLang="zh-CN" sz="2800" dirty="0">
                <a:latin typeface="微软雅黑" panose="020B0503020204020204" pitchFamily="34" charset="-122"/>
                <a:ea typeface="微软雅黑" panose="020B0503020204020204" pitchFamily="34" charset="-122"/>
              </a:rPr>
              <a:t>U</a:t>
            </a:r>
            <a:r>
              <a:rPr lang="zh-CN" altLang="en-US" sz="2800" dirty="0">
                <a:latin typeface="微软雅黑" panose="020B0503020204020204" pitchFamily="34" charset="-122"/>
                <a:ea typeface="微软雅黑" panose="020B0503020204020204" pitchFamily="34" charset="-122"/>
              </a:rPr>
              <a:t>和</a:t>
            </a:r>
            <a:r>
              <a:rPr lang="en-US" altLang="zh-CN" sz="2800" dirty="0">
                <a:latin typeface="微软雅黑" panose="020B0503020204020204" pitchFamily="34" charset="-122"/>
                <a:ea typeface="微软雅黑" panose="020B0503020204020204" pitchFamily="34" charset="-122"/>
              </a:rPr>
              <a:t>U'</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W</a:t>
            </a:r>
            <a:r>
              <a:rPr lang="zh-CN" altLang="en-US" sz="2800" dirty="0">
                <a:latin typeface="微软雅黑" panose="020B0503020204020204" pitchFamily="34" charset="-122"/>
                <a:ea typeface="微软雅黑" panose="020B0503020204020204" pitchFamily="34" charset="-122"/>
              </a:rPr>
              <a:t>和</a:t>
            </a:r>
            <a:r>
              <a:rPr lang="en-US" altLang="zh-CN" sz="2800" dirty="0">
                <a:latin typeface="微软雅黑" panose="020B0503020204020204" pitchFamily="34" charset="-122"/>
                <a:ea typeface="微软雅黑" panose="020B0503020204020204" pitchFamily="34" charset="-122"/>
              </a:rPr>
              <a:t>W'</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V</a:t>
            </a:r>
            <a:r>
              <a:rPr lang="zh-CN" altLang="en-US" sz="2800" dirty="0">
                <a:latin typeface="微软雅黑" panose="020B0503020204020204" pitchFamily="34" charset="-122"/>
                <a:ea typeface="微软雅黑" panose="020B0503020204020204" pitchFamily="34" charset="-122"/>
              </a:rPr>
              <a:t>和</a:t>
            </a:r>
            <a:r>
              <a:rPr lang="en-US" altLang="zh-CN" sz="2800" dirty="0">
                <a:latin typeface="微软雅黑" panose="020B0503020204020204" pitchFamily="34" charset="-122"/>
                <a:ea typeface="微软雅黑" panose="020B0503020204020204" pitchFamily="34" charset="-122"/>
              </a:rPr>
              <a:t>V'</a:t>
            </a:r>
            <a:r>
              <a:rPr lang="zh-CN" altLang="en-US" sz="2800" dirty="0">
                <a:latin typeface="微软雅黑" panose="020B0503020204020204" pitchFamily="34" charset="-122"/>
                <a:ea typeface="微软雅黑" panose="020B0503020204020204" pitchFamily="34" charset="-122"/>
              </a:rPr>
              <a:t>都是不同的</a:t>
            </a:r>
            <a:r>
              <a:rPr lang="zh-CN" altLang="en-US" sz="2800" b="1" dirty="0">
                <a:latin typeface="微软雅黑" panose="020B0503020204020204" pitchFamily="34" charset="-122"/>
                <a:ea typeface="微软雅黑" panose="020B0503020204020204" pitchFamily="34" charset="-122"/>
              </a:rPr>
              <a:t>权重矩阵</a:t>
            </a:r>
            <a:r>
              <a:rPr lang="zh-CN" altLang="en-US" sz="2800" dirty="0">
                <a:latin typeface="微软雅黑" panose="020B0503020204020204" pitchFamily="34" charset="-122"/>
                <a:ea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650039" y="2591972"/>
            <a:ext cx="4150599" cy="17930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主要参考文献</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45687" y="981307"/>
            <a:ext cx="11589639" cy="535531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https://zybuluo.com/hanbingtao/note/541458</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Recurrent Neural Networks Tutorial http://www.wildml.com/2015/09/recurrent-neural-networks-tutorial-part-1-introduction-to-rnns/</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Pascanu</a:t>
            </a:r>
            <a:r>
              <a:rPr lang="en-US" altLang="zh-CN" dirty="0">
                <a:latin typeface="微软雅黑" panose="020B0503020204020204" pitchFamily="34" charset="-122"/>
                <a:ea typeface="微软雅黑" panose="020B0503020204020204" pitchFamily="34" charset="-122"/>
              </a:rPr>
              <a:t> R, </a:t>
            </a:r>
            <a:r>
              <a:rPr lang="en-US" altLang="zh-CN" dirty="0" err="1">
                <a:latin typeface="微软雅黑" panose="020B0503020204020204" pitchFamily="34" charset="-122"/>
                <a:ea typeface="微软雅黑" panose="020B0503020204020204" pitchFamily="34" charset="-122"/>
              </a:rPr>
              <a:t>Mikolov</a:t>
            </a:r>
            <a:r>
              <a:rPr lang="en-US" altLang="zh-CN" dirty="0">
                <a:latin typeface="微软雅黑" panose="020B0503020204020204" pitchFamily="34" charset="-122"/>
                <a:ea typeface="微软雅黑" panose="020B0503020204020204" pitchFamily="34" charset="-122"/>
              </a:rPr>
              <a:t> T, </a:t>
            </a:r>
            <a:r>
              <a:rPr lang="en-US" altLang="zh-CN" dirty="0" err="1">
                <a:latin typeface="微软雅黑" panose="020B0503020204020204" pitchFamily="34" charset="-122"/>
                <a:ea typeface="微软雅黑" panose="020B0503020204020204" pitchFamily="34" charset="-122"/>
              </a:rPr>
              <a:t>Bengio</a:t>
            </a:r>
            <a:r>
              <a:rPr lang="en-US" altLang="zh-CN" dirty="0">
                <a:latin typeface="微软雅黑" panose="020B0503020204020204" pitchFamily="34" charset="-122"/>
                <a:ea typeface="微软雅黑" panose="020B0503020204020204" pitchFamily="34" charset="-122"/>
              </a:rPr>
              <a:t> Y. On the difficulty of training recurrent neural networks[C] //International conference on machine learning. 2013: 1310-1318.</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Attention and Augmented Recurrent Neural Networks. https://distill.pub/2016/augmented-rnns/</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The Unreasonable Effectiveness of Recurrent Neural Networks. http://karpathy.github.io/2015/05/21/rnn-effectiveness/</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Karpathy</a:t>
            </a:r>
            <a:r>
              <a:rPr lang="en-US" altLang="zh-CN" dirty="0">
                <a:latin typeface="微软雅黑" panose="020B0503020204020204" pitchFamily="34" charset="-122"/>
                <a:ea typeface="微软雅黑" panose="020B0503020204020204" pitchFamily="34" charset="-122"/>
              </a:rPr>
              <a:t> A, </a:t>
            </a:r>
            <a:r>
              <a:rPr lang="en-US" altLang="zh-CN" dirty="0" err="1">
                <a:latin typeface="微软雅黑" panose="020B0503020204020204" pitchFamily="34" charset="-122"/>
                <a:ea typeface="微软雅黑" panose="020B0503020204020204" pitchFamily="34" charset="-122"/>
              </a:rPr>
              <a:t>Fei-Fei</a:t>
            </a:r>
            <a:r>
              <a:rPr lang="en-US" altLang="zh-CN" dirty="0">
                <a:latin typeface="微软雅黑" panose="020B0503020204020204" pitchFamily="34" charset="-122"/>
                <a:ea typeface="微软雅黑" panose="020B0503020204020204" pitchFamily="34" charset="-122"/>
              </a:rPr>
              <a:t> L. Deep visual-semantic alignments for generating image descriptions[C]//Proceedings of the IEEE conference on computer vision and pattern recognition. 2015: 3128-3137.</a:t>
            </a:r>
            <a:endParaRPr lang="zh-CN" altLang="en-US" dirty="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a:lnSpc>
                <a:spcPct val="150000"/>
              </a:lnSpc>
            </a:pP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1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97192" y="152400"/>
            <a:ext cx="106915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矩形 26"/>
          <p:cNvSpPr/>
          <p:nvPr/>
        </p:nvSpPr>
        <p:spPr>
          <a:xfrm>
            <a:off x="2188580" y="349830"/>
            <a:ext cx="8077200" cy="523220"/>
          </a:xfrm>
          <a:prstGeom prst="rect">
            <a:avLst/>
          </a:prstGeom>
        </p:spPr>
        <p:txBody>
          <a:bodyPr wrap="square" anchor="ctr">
            <a:spAutoFit/>
          </a:bodyPr>
          <a:lstStyle/>
          <a:p>
            <a:pPr algn="ctr">
              <a:buNone/>
            </a:pPr>
            <a:r>
              <a:rPr lang="zh-CN" altLang="en-US" sz="2800" b="1" dirty="0">
                <a:latin typeface="微软雅黑" panose="020B0503020204020204" pitchFamily="34" charset="-122"/>
                <a:ea typeface="微软雅黑" panose="020B0503020204020204" pitchFamily="34" charset="-122"/>
              </a:rPr>
              <a:t>北京交通大学</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深度学习</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课程组成员</a:t>
            </a:r>
            <a:endParaRPr lang="zh-CN" altLang="en-US" sz="2800" b="1" dirty="0">
              <a:latin typeface="微软雅黑" panose="020B0503020204020204" pitchFamily="34" charset="-122"/>
              <a:ea typeface="微软雅黑" panose="020B0503020204020204" pitchFamily="34" charset="-122"/>
            </a:endParaRPr>
          </a:p>
        </p:txBody>
      </p:sp>
      <p:grpSp>
        <p:nvGrpSpPr>
          <p:cNvPr id="32" name="组合 31"/>
          <p:cNvGrpSpPr/>
          <p:nvPr/>
        </p:nvGrpSpPr>
        <p:grpSpPr>
          <a:xfrm>
            <a:off x="671334" y="1328540"/>
            <a:ext cx="11103982" cy="2361224"/>
            <a:chOff x="544010" y="1582924"/>
            <a:chExt cx="11103982" cy="2361224"/>
          </a:xfrm>
        </p:grpSpPr>
        <p:sp>
          <p:nvSpPr>
            <p:cNvPr id="28" name="矩形 27"/>
            <p:cNvSpPr/>
            <p:nvPr/>
          </p:nvSpPr>
          <p:spPr>
            <a:xfrm>
              <a:off x="544010" y="1582924"/>
              <a:ext cx="5393803" cy="2358000"/>
            </a:xfrm>
            <a:prstGeom prst="rect">
              <a:avLst/>
            </a:prstGeom>
          </p:spPr>
          <p:txBody>
            <a:bodyPr wrap="square">
              <a:spAutoFit/>
            </a:bodyPr>
            <a:lstStyle/>
            <a:p>
              <a:pPr marL="0" lvl="2" eaLnBrk="0" hangingPunct="0">
                <a:lnSpc>
                  <a:spcPct val="125000"/>
                </a:lnSpc>
                <a:spcBef>
                  <a:spcPts val="0"/>
                </a:spcBef>
                <a:spcAft>
                  <a:spcPts val="0"/>
                </a:spcAft>
                <a:buClr>
                  <a:srgbClr val="7030A0"/>
                </a:buClr>
                <a:buSzTx/>
                <a:buNone/>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景丽萍</a:t>
              </a:r>
              <a:r>
                <a:rPr lang="zh-CN" altLang="en-US" sz="2400" kern="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kern="0" dirty="0">
                  <a:latin typeface="Times New Roman" panose="02020603050405020304" pitchFamily="18" charset="0"/>
                  <a:ea typeface="楷体" panose="02010609060101010101" pitchFamily="49" charset="-122"/>
                  <a:cs typeface="Times New Roman" panose="02020603050405020304" pitchFamily="18" charset="0"/>
                  <a:hlinkClick r:id="rId2"/>
                </a:rPr>
                <a:t>http://faculty.bjtu.edu.cn/8249/</a:t>
              </a:r>
              <a:endParaRPr lang="en-US" altLang="zh-CN" sz="2400" kern="0" dirty="0">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spcBef>
                  <a:spcPts val="0"/>
                </a:spcBef>
                <a:spcAft>
                  <a:spcPts val="0"/>
                </a:spcAft>
                <a:buClr>
                  <a:srgbClr val="7030A0"/>
                </a:buClr>
                <a:buSzTx/>
                <a:buNone/>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桑基韬</a:t>
              </a:r>
              <a:r>
                <a:rPr lang="zh-CN" altLang="en-US" sz="2400" kern="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kern="0" dirty="0">
                  <a:latin typeface="Times New Roman" panose="02020603050405020304" pitchFamily="18" charset="0"/>
                  <a:ea typeface="楷体" panose="02010609060101010101" pitchFamily="49" charset="-122"/>
                  <a:cs typeface="Times New Roman" panose="02020603050405020304" pitchFamily="18" charset="0"/>
                  <a:hlinkClick r:id="rId3"/>
                </a:rPr>
                <a:t>http://faculty.bjtu.edu.cn/9129/</a:t>
              </a:r>
              <a:endParaRPr lang="en-US" altLang="zh-CN" sz="2400" kern="0" dirty="0">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spcBef>
                  <a:spcPts val="0"/>
                </a:spcBef>
                <a:spcAft>
                  <a:spcPts val="0"/>
                </a:spcAft>
                <a:buClr>
                  <a:srgbClr val="7030A0"/>
                </a:buClr>
                <a:buSzTx/>
                <a:buNone/>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张淳杰</a:t>
              </a:r>
              <a:r>
                <a:rPr lang="zh-CN" altLang="en-US" sz="2400" kern="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kern="0" dirty="0">
                  <a:latin typeface="Times New Roman" panose="02020603050405020304" pitchFamily="18" charset="0"/>
                  <a:ea typeface="楷体" panose="02010609060101010101" pitchFamily="49" charset="-122"/>
                  <a:cs typeface="Times New Roman" panose="02020603050405020304" pitchFamily="18" charset="0"/>
                  <a:hlinkClick r:id="rId4"/>
                </a:rPr>
                <a:t>http://faculty.bjtu.edu.cn/9371/</a:t>
              </a:r>
              <a:endParaRPr lang="en-US" altLang="zh-CN" sz="2400" kern="0" dirty="0">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spcBef>
                  <a:spcPts val="0"/>
                </a:spcBef>
                <a:spcAft>
                  <a:spcPts val="0"/>
                </a:spcAft>
                <a:buClr>
                  <a:srgbClr val="7030A0"/>
                </a:buClr>
                <a:buSzTx/>
                <a:buNone/>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万怀宇</a:t>
              </a:r>
              <a:r>
                <a:rPr lang="zh-CN" altLang="en-US" sz="2400" kern="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kern="0" dirty="0">
                  <a:latin typeface="Times New Roman" panose="02020603050405020304" pitchFamily="18" charset="0"/>
                  <a:ea typeface="楷体" panose="02010609060101010101" pitchFamily="49" charset="-122"/>
                  <a:cs typeface="Times New Roman" panose="02020603050405020304" pitchFamily="18" charset="0"/>
                  <a:hlinkClick r:id="rId5"/>
                </a:rPr>
                <a:t>http://faculty.bjtu.edu.cn/8793/</a:t>
              </a:r>
              <a:endParaRPr lang="en-US" altLang="zh-CN" sz="2400" kern="0" dirty="0">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spcBef>
                  <a:spcPts val="0"/>
                </a:spcBef>
                <a:spcAft>
                  <a:spcPts val="0"/>
                </a:spcAft>
                <a:buClr>
                  <a:srgbClr val="7030A0"/>
                </a:buClr>
                <a:buSzTx/>
                <a:buNone/>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滕    竹</a:t>
              </a:r>
              <a:r>
                <a:rPr lang="zh-CN" altLang="en-US" sz="2400" kern="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kern="0" dirty="0">
                  <a:latin typeface="Times New Roman" panose="02020603050405020304" pitchFamily="18" charset="0"/>
                  <a:ea typeface="楷体" panose="02010609060101010101" pitchFamily="49" charset="-122"/>
                  <a:cs typeface="Times New Roman" panose="02020603050405020304" pitchFamily="18" charset="0"/>
                  <a:hlinkClick r:id="rId6"/>
                </a:rPr>
                <a:t>http://faculty.bjtu.edu.cn/8902/</a:t>
              </a:r>
              <a:endParaRPr lang="en-US" altLang="zh-CN" sz="2400" kern="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1" name="矩形 30"/>
            <p:cNvSpPr/>
            <p:nvPr/>
          </p:nvSpPr>
          <p:spPr>
            <a:xfrm>
              <a:off x="6254189" y="1582924"/>
              <a:ext cx="5393803" cy="2361224"/>
            </a:xfrm>
            <a:prstGeom prst="rect">
              <a:avLst/>
            </a:prstGeom>
          </p:spPr>
          <p:txBody>
            <a:bodyPr wrap="square">
              <a:spAutoFit/>
            </a:bodyPr>
            <a:lstStyle/>
            <a:p>
              <a:pPr marL="0" lvl="2" eaLnBrk="0" hangingPunct="0">
                <a:lnSpc>
                  <a:spcPct val="125000"/>
                </a:lnSpc>
                <a:spcBef>
                  <a:spcPts val="0"/>
                </a:spcBef>
                <a:spcAft>
                  <a:spcPts val="0"/>
                </a:spcAft>
                <a:buClr>
                  <a:srgbClr val="7030A0"/>
                </a:buClr>
                <a:buSzTx/>
                <a:buNone/>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原继东</a:t>
              </a:r>
              <a:r>
                <a:rPr lang="zh-CN" altLang="en-US" sz="2400" kern="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kern="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hlinkClick r:id="rId7"/>
                </a:rPr>
                <a:t>http://faculty.bjtu.edu.cn/9076/</a:t>
              </a:r>
              <a:endParaRPr lang="en-US" altLang="zh-CN" sz="2400" kern="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buClr>
                  <a:srgbClr val="7030A0"/>
                </a:buClr>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丛润民：</a:t>
              </a:r>
              <a:r>
                <a:rPr lang="en-US" altLang="zh-CN" sz="2400" kern="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hlinkClick r:id="rId8"/>
                </a:rPr>
                <a:t>http://faculty.bjtu.edu.cn/9374/</a:t>
              </a:r>
              <a:endParaRPr lang="en-US" altLang="zh-CN" sz="2400" kern="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buClr>
                  <a:srgbClr val="7030A0"/>
                </a:buClr>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夏佳楠：</a:t>
              </a:r>
              <a:r>
                <a:rPr lang="en-US" altLang="zh-CN" sz="2400" kern="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hlinkClick r:id="rId9"/>
                </a:rPr>
                <a:t>http://faculty.bjtu.edu.cn/9430/</a:t>
              </a:r>
              <a:endParaRPr lang="en-US" altLang="zh-CN" sz="2400" kern="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buClr>
                  <a:srgbClr val="7030A0"/>
                </a:buClr>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许万茹：</a:t>
              </a:r>
              <a:r>
                <a:rPr lang="en-US" altLang="zh-CN" sz="2400" kern="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hlinkClick r:id="rId10"/>
                </a:rPr>
                <a:t>http://faculty.bjtu.edu.cn/9522/</a:t>
              </a:r>
              <a:endParaRPr lang="en-US" altLang="zh-CN" sz="2400" kern="0"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spcBef>
                  <a:spcPts val="0"/>
                </a:spcBef>
                <a:spcAft>
                  <a:spcPts val="0"/>
                </a:spcAft>
                <a:buClr>
                  <a:srgbClr val="7030A0"/>
                </a:buClr>
                <a:buSzTx/>
                <a:buNone/>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杨    扩</a:t>
              </a:r>
              <a:endParaRPr lang="zh-CN" altLang="en-US" sz="2000" dirty="0"/>
            </a:p>
          </p:txBody>
        </p:sp>
      </p:grpSp>
      <p:pic>
        <p:nvPicPr>
          <p:cNvPr id="5122" name="Picture 2" descr="https://timgsa.baidu.com/timg?image&amp;quality=80&amp;size=b9999_10000&amp;sec=1589392467066&amp;di=858448bcac33b053afe05c80d7f9cab3&amp;imgtype=0&amp;src=http%3A%2F%2F5b0988e595225.cdn.sohucs.com%2Fimages%2F20180612%2F550cbc8547804dfb9c7d80fb69cee600.jpeg"/>
          <p:cNvPicPr>
            <a:picLocks noChangeAspect="1" noChangeArrowheads="1"/>
          </p:cNvPicPr>
          <p:nvPr/>
        </p:nvPicPr>
        <p:blipFill rotWithShape="1">
          <a:blip r:embed="rId11">
            <a:extLst>
              <a:ext uri="{28A0092B-C50C-407E-A947-70E740481C1C}">
                <a14:useLocalDpi xmlns:a14="http://schemas.microsoft.com/office/drawing/2010/main" val="0"/>
              </a:ext>
            </a:extLst>
          </a:blip>
          <a:srcRect t="22272" b="4546"/>
          <a:stretch>
            <a:fillRect/>
          </a:stretch>
        </p:blipFill>
        <p:spPr bwMode="auto">
          <a:xfrm>
            <a:off x="0" y="3875809"/>
            <a:ext cx="12192000" cy="298219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954107"/>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8.1 </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网络记忆能力</a:t>
            </a:r>
            <a:endParaRPr lang="zh-CN" altLang="en-US" sz="2800" b="1" dirty="0">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256478" y="920537"/>
            <a:ext cx="11678848" cy="4047262"/>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实例</a:t>
            </a:r>
            <a:r>
              <a:rPr lang="en-US" altLang="zh-CN" sz="2800" b="1" dirty="0">
                <a:latin typeface="微软雅黑" panose="020B0503020204020204" pitchFamily="34" charset="-122"/>
                <a:ea typeface="微软雅黑" panose="020B0503020204020204" pitchFamily="34" charset="-122"/>
              </a:rPr>
              <a:t>2: </a:t>
            </a:r>
            <a:r>
              <a:rPr lang="zh-CN" altLang="en-US" sz="2800" b="1" dirty="0">
                <a:latin typeface="微软雅黑" panose="020B0503020204020204" pitchFamily="34" charset="-122"/>
                <a:ea typeface="微软雅黑" panose="020B0503020204020204" pitchFamily="34" charset="-122"/>
              </a:rPr>
              <a:t>槽填充</a:t>
            </a:r>
            <a:r>
              <a:rPr lang="en-US" altLang="zh-CN" sz="2800" b="1" dirty="0">
                <a:latin typeface="微软雅黑" panose="020B0503020204020204" pitchFamily="34" charset="-122"/>
                <a:ea typeface="微软雅黑" panose="020B0503020204020204" pitchFamily="34" charset="-122"/>
              </a:rPr>
              <a:t>(Slot Filling)</a:t>
            </a:r>
            <a:r>
              <a:rPr lang="zh-CN" altLang="en-US" sz="2800" b="1" dirty="0">
                <a:latin typeface="微软雅黑" panose="020B0503020204020204" pitchFamily="34" charset="-122"/>
                <a:ea typeface="微软雅黑" panose="020B0503020204020204" pitchFamily="34" charset="-122"/>
              </a:rPr>
              <a:t>问题</a:t>
            </a:r>
            <a:endParaRPr lang="en-US" altLang="zh-CN" sz="2800" b="1" dirty="0">
              <a:latin typeface="微软雅黑" panose="020B0503020204020204" pitchFamily="34" charset="-122"/>
              <a:ea typeface="微软雅黑" panose="020B0503020204020204" pitchFamily="34" charset="-122"/>
            </a:endParaRPr>
          </a:p>
          <a:p>
            <a:endParaRPr lang="en-US" altLang="zh-CN" dirty="0"/>
          </a:p>
          <a:p>
            <a:r>
              <a:rPr lang="zh-CN" altLang="en-US" sz="2400" dirty="0">
                <a:latin typeface="微软雅黑" panose="020B0503020204020204" pitchFamily="34" charset="-122"/>
                <a:ea typeface="微软雅黑" panose="020B0503020204020204" pitchFamily="34" charset="-122"/>
              </a:rPr>
              <a:t>例如在一个自动订票系统中，用户输入“我想八月二号</a:t>
            </a:r>
            <a:r>
              <a:rPr lang="zh-CN" altLang="en-US" sz="2400" b="1" dirty="0">
                <a:latin typeface="微软雅黑" panose="020B0503020204020204" pitchFamily="34" charset="-122"/>
                <a:ea typeface="微软雅黑" panose="020B0503020204020204" pitchFamily="34" charset="-122"/>
              </a:rPr>
              <a:t>到达</a:t>
            </a:r>
            <a:r>
              <a:rPr lang="zh-CN" altLang="en-US" sz="2400" dirty="0">
                <a:latin typeface="微软雅黑" panose="020B0503020204020204" pitchFamily="34" charset="-122"/>
                <a:ea typeface="微软雅黑" panose="020B0503020204020204" pitchFamily="34" charset="-122"/>
              </a:rPr>
              <a:t>台北”，需要填充槽</a:t>
            </a:r>
            <a:r>
              <a:rPr lang="en-US" altLang="zh-CN" sz="2400" dirty="0">
                <a:latin typeface="微软雅黑" panose="020B0503020204020204" pitchFamily="34" charset="-122"/>
                <a:ea typeface="微软雅黑" panose="020B0503020204020204" pitchFamily="34" charset="-122"/>
              </a:rPr>
              <a:t>(slot)</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lvl="1"/>
            <a:r>
              <a:rPr lang="zh-CN" altLang="en-US" sz="3200" dirty="0">
                <a:solidFill>
                  <a:srgbClr val="002060"/>
                </a:solidFill>
                <a:latin typeface="楷体" panose="02010609060101010101" pitchFamily="49" charset="-122"/>
                <a:ea typeface="楷体" panose="02010609060101010101" pitchFamily="49" charset="-122"/>
              </a:rPr>
              <a:t>目 的 地：台北</a:t>
            </a:r>
            <a:endParaRPr lang="en-US" altLang="zh-CN" sz="3200" dirty="0">
              <a:solidFill>
                <a:srgbClr val="002060"/>
              </a:solidFill>
              <a:latin typeface="楷体" panose="02010609060101010101" pitchFamily="49" charset="-122"/>
              <a:ea typeface="楷体" panose="02010609060101010101" pitchFamily="49" charset="-122"/>
            </a:endParaRPr>
          </a:p>
          <a:p>
            <a:pPr lvl="1"/>
            <a:r>
              <a:rPr lang="zh-CN" altLang="en-US" sz="3200" dirty="0">
                <a:solidFill>
                  <a:srgbClr val="002060"/>
                </a:solidFill>
                <a:latin typeface="楷体" panose="02010609060101010101" pitchFamily="49" charset="-122"/>
                <a:ea typeface="楷体" panose="02010609060101010101" pitchFamily="49" charset="-122"/>
              </a:rPr>
              <a:t>到达时间：</a:t>
            </a:r>
            <a:r>
              <a:rPr lang="en-US" altLang="zh-CN" sz="3200" dirty="0">
                <a:solidFill>
                  <a:srgbClr val="002060"/>
                </a:solidFill>
                <a:latin typeface="楷体" panose="02010609060101010101" pitchFamily="49" charset="-122"/>
                <a:ea typeface="楷体" panose="02010609060101010101" pitchFamily="49" charset="-122"/>
              </a:rPr>
              <a:t>2020.08.02</a:t>
            </a:r>
            <a:endParaRPr lang="en-US" altLang="zh-CN" sz="3200" dirty="0">
              <a:solidFill>
                <a:srgbClr val="002060"/>
              </a:solidFill>
              <a:latin typeface="楷体" panose="02010609060101010101" pitchFamily="49" charset="-122"/>
              <a:ea typeface="楷体" panose="02010609060101010101" pitchFamily="49" charset="-122"/>
            </a:endParaRPr>
          </a:p>
          <a:p>
            <a:pPr lvl="1"/>
            <a:endParaRPr lang="en-US" altLang="zh-CN" sz="2400" dirty="0">
              <a:solidFill>
                <a:srgbClr val="002060"/>
              </a:solidFill>
              <a:latin typeface="楷体" panose="02010609060101010101" pitchFamily="49" charset="-122"/>
              <a:ea typeface="楷体" panose="02010609060101010101" pitchFamily="49" charset="-122"/>
            </a:endParaRPr>
          </a:p>
          <a:p>
            <a:pPr lvl="1"/>
            <a:endParaRPr lang="en-US" altLang="zh-CN" sz="2400" dirty="0">
              <a:solidFill>
                <a:srgbClr val="002060"/>
              </a:solidFill>
              <a:latin typeface="楷体" panose="02010609060101010101" pitchFamily="49" charset="-122"/>
              <a:ea typeface="楷体" panose="02010609060101010101" pitchFamily="49" charset="-122"/>
            </a:endParaRPr>
          </a:p>
          <a:p>
            <a:pPr lvl="1"/>
            <a:endParaRPr lang="en-US" altLang="zh-CN" sz="2400" dirty="0">
              <a:solidFill>
                <a:srgbClr val="002060"/>
              </a:solidFill>
              <a:latin typeface="楷体" panose="02010609060101010101" pitchFamily="49" charset="-122"/>
              <a:ea typeface="楷体" panose="02010609060101010101" pitchFamily="49" charset="-122"/>
            </a:endParaRPr>
          </a:p>
          <a:p>
            <a:r>
              <a:rPr lang="zh-CN" altLang="en-US" sz="2400" dirty="0">
                <a:latin typeface="微软雅黑" panose="020B0503020204020204" pitchFamily="34" charset="-122"/>
                <a:ea typeface="微软雅黑" panose="020B0503020204020204" pitchFamily="34" charset="-122"/>
              </a:rPr>
              <a:t>如何使用前馈神经网络</a:t>
            </a:r>
            <a:r>
              <a:rPr lang="en-US" altLang="zh-CN" sz="2400" dirty="0">
                <a:latin typeface="微软雅黑" panose="020B0503020204020204" pitchFamily="34" charset="-122"/>
                <a:ea typeface="微软雅黑" panose="020B0503020204020204" pitchFamily="34" charset="-122"/>
              </a:rPr>
              <a:t>(Feedforward network)</a:t>
            </a:r>
            <a:r>
              <a:rPr lang="zh-CN" altLang="en-US" sz="2400" dirty="0">
                <a:latin typeface="微软雅黑" panose="020B0503020204020204" pitchFamily="34" charset="-122"/>
                <a:ea typeface="微软雅黑" panose="020B0503020204020204" pitchFamily="34" charset="-122"/>
              </a:rPr>
              <a:t>解决此问题？</a:t>
            </a:r>
            <a:endParaRPr lang="zh-CN" altLang="en-US" sz="2400"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385445" y="6364605"/>
            <a:ext cx="5010785" cy="321945"/>
          </a:xfrm>
          <a:prstGeom prst="rect">
            <a:avLst/>
          </a:prstGeom>
          <a:noFill/>
        </p:spPr>
        <p:txBody>
          <a:bodyPr wrap="none" rtlCol="0" anchor="t">
            <a:spAutoFit/>
          </a:bodyPr>
          <a:lstStyle/>
          <a:p>
            <a:pPr algn="l">
              <a:lnSpc>
                <a:spcPct val="150000"/>
              </a:lnSpc>
            </a:pP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sym typeface="+mn-ea"/>
              </a:rPr>
              <a:t>李宏毅</a:t>
            </a:r>
            <a:r>
              <a:rPr lang="en-US" altLang="zh-CN" sz="10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sym typeface="+mn-ea"/>
              </a:rPr>
              <a:t>机器学习</a:t>
            </a:r>
            <a:r>
              <a:rPr lang="en-US" altLang="zh-CN" sz="1000" dirty="0">
                <a:latin typeface="微软雅黑" panose="020B0503020204020204" pitchFamily="34" charset="-122"/>
                <a:ea typeface="微软雅黑" panose="020B0503020204020204" pitchFamily="34" charset="-122"/>
                <a:cs typeface="微软雅黑" panose="020B0503020204020204" pitchFamily="34" charset="-122"/>
                <a:sym typeface="+mn-ea"/>
              </a:rPr>
              <a:t>-RNN  https://speech.ee.ntu.edu.tw/~tlkagk/courses_ML19.html</a:t>
            </a:r>
            <a:endParaRPr lang="zh-CN" altLang="en-US" sz="10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fade">
                                      <p:cBhvr>
                                        <p:cTn id="20" dur="500"/>
                                        <p:tgtEl>
                                          <p:spTgt spid="2">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animEffect transition="in" filter="fade">
                                      <p:cBhvr>
                                        <p:cTn id="25"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954107"/>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8.1 </a:t>
            </a:r>
            <a:r>
              <a:rPr lang="zh-CN" altLang="en-US" sz="2800" b="1" dirty="0">
                <a:latin typeface="微软雅黑" panose="020B0503020204020204" pitchFamily="34" charset="-122"/>
                <a:ea typeface="微软雅黑" panose="020B0503020204020204" pitchFamily="34" charset="-122"/>
              </a:rPr>
              <a:t>网络记忆能力</a:t>
            </a:r>
            <a:endParaRPr lang="zh-CN" altLang="en-US" sz="2800" b="1" dirty="0">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490653" y="920537"/>
            <a:ext cx="10158761" cy="1508105"/>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首先使用</a:t>
            </a:r>
            <a:r>
              <a:rPr lang="en-US" altLang="zh-CN" sz="2800" dirty="0">
                <a:latin typeface="微软雅黑" panose="020B0503020204020204" pitchFamily="34" charset="-122"/>
                <a:ea typeface="微软雅黑" panose="020B0503020204020204" pitchFamily="34" charset="-122"/>
              </a:rPr>
              <a:t>1-of-N </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one-hot</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encoding</a:t>
            </a:r>
            <a:r>
              <a:rPr lang="zh-CN" altLang="en-US" sz="2800" dirty="0">
                <a:latin typeface="微软雅黑" panose="020B0503020204020204" pitchFamily="34" charset="-122"/>
                <a:ea typeface="微软雅黑" panose="020B0503020204020204" pitchFamily="34" charset="-122"/>
              </a:rPr>
              <a:t>方法将每一个单词表示成一个向量。</a:t>
            </a:r>
            <a:endParaRPr lang="zh-CN" altLang="en-US" sz="2800" dirty="0">
              <a:latin typeface="微软雅黑" panose="020B0503020204020204" pitchFamily="34" charset="-122"/>
              <a:ea typeface="微软雅黑" panose="020B0503020204020204" pitchFamily="34" charset="-122"/>
            </a:endParaRPr>
          </a:p>
          <a:p>
            <a:br>
              <a:rPr lang="zh-CN" altLang="en-US" dirty="0"/>
            </a:br>
            <a:endParaRPr lang="zh-CN" altLang="en-US" dirty="0">
              <a:latin typeface="微软雅黑" panose="020B0503020204020204" pitchFamily="34" charset="-122"/>
              <a:ea typeface="微软雅黑" panose="020B0503020204020204" pitchFamily="34" charset="-122"/>
            </a:endParaRPr>
          </a:p>
        </p:txBody>
      </p:sp>
      <p:sp>
        <p:nvSpPr>
          <p:cNvPr id="5" name="AutoShape 4" descr="在这里插入图片描述"/>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rcRect t="15289"/>
          <a:stretch>
            <a:fillRect/>
          </a:stretch>
        </p:blipFill>
        <p:spPr>
          <a:xfrm>
            <a:off x="1583372" y="2092517"/>
            <a:ext cx="8720455" cy="32086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846" y="118538"/>
            <a:ext cx="11157480" cy="954107"/>
          </a:xfrm>
          <a:prstGeom prst="rect">
            <a:avLst/>
          </a:prstGeom>
          <a:noFill/>
        </p:spPr>
        <p:txBody>
          <a:bodyPr wrap="square" rtlCol="0">
            <a:spAutoFit/>
          </a:bodyPr>
          <a:lstStyle/>
          <a:p>
            <a:r>
              <a:rPr lang="en-US" altLang="zh-CN" sz="2800" b="1" dirty="0">
                <a:solidFill>
                  <a:srgbClr val="000000"/>
                </a:solidFill>
                <a:latin typeface="微软雅黑" panose="020B0503020204020204" pitchFamily="34" charset="-122"/>
                <a:ea typeface="微软雅黑" panose="020B0503020204020204" pitchFamily="34" charset="-122"/>
              </a:rPr>
              <a:t>8.1 </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网络记忆能力</a:t>
            </a:r>
            <a:endParaRPr lang="zh-CN" altLang="en-US" sz="2800" b="1" dirty="0">
              <a:latin typeface="微软雅黑" panose="020B0503020204020204" pitchFamily="34" charset="-122"/>
              <a:ea typeface="微软雅黑" panose="020B0503020204020204" pitchFamily="34" charset="-122"/>
            </a:endParaRPr>
          </a:p>
          <a:p>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256478" y="920537"/>
            <a:ext cx="11678848" cy="877163"/>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训练前馈神经网络，使得输入“台北”时，目的地的概率最大。</a:t>
            </a:r>
            <a:endParaRPr lang="en-US" altLang="zh-CN" sz="2400" dirty="0">
              <a:solidFill>
                <a:srgbClr val="002060"/>
              </a:solidFill>
              <a:latin typeface="楷体" panose="02010609060101010101" pitchFamily="49" charset="-122"/>
              <a:ea typeface="楷体" panose="02010609060101010101" pitchFamily="49" charset="-122"/>
            </a:endParaRPr>
          </a:p>
          <a:p>
            <a:pPr>
              <a:lnSpc>
                <a:spcPct val="150000"/>
              </a:lnSpc>
            </a:pPr>
            <a:r>
              <a:rPr lang="en-US" altLang="zh-CN" dirty="0">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61063" t="17205" r="-1"/>
          <a:stretch>
            <a:fillRect/>
          </a:stretch>
        </p:blipFill>
        <p:spPr>
          <a:xfrm>
            <a:off x="7713150" y="2254101"/>
            <a:ext cx="2595004" cy="3959539"/>
          </a:xfrm>
          <a:prstGeom prst="rect">
            <a:avLst/>
          </a:prstGeom>
        </p:spPr>
      </p:pic>
      <p:sp>
        <p:nvSpPr>
          <p:cNvPr id="4" name="文本框 3"/>
          <p:cNvSpPr txBox="1"/>
          <p:nvPr/>
        </p:nvSpPr>
        <p:spPr>
          <a:xfrm>
            <a:off x="865505" y="1592447"/>
            <a:ext cx="2432685" cy="581057"/>
          </a:xfrm>
          <a:prstGeom prst="rect">
            <a:avLst/>
          </a:prstGeom>
          <a:noFill/>
        </p:spPr>
        <p:txBody>
          <a:bodyPr wrap="square" rtlCol="0">
            <a:spAutoFit/>
          </a:bodyPr>
          <a:lstStyle/>
          <a:p>
            <a:pPr algn="l">
              <a:lnSpc>
                <a:spcPct val="150000"/>
              </a:lnSpc>
            </a:pPr>
            <a:r>
              <a:rPr lang="zh-CN" altLang="en-US" sz="2400" dirty="0">
                <a:latin typeface="微软雅黑" panose="020B0503020204020204" pitchFamily="34" charset="-122"/>
                <a:ea typeface="微软雅黑" panose="020B0503020204020204" pitchFamily="34" charset="-122"/>
              </a:rPr>
              <a:t>示例应用</a:t>
            </a:r>
            <a:endParaRPr lang="zh-CN" altLang="en-US" sz="24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865505" y="2476283"/>
            <a:ext cx="5409977" cy="581057"/>
          </a:xfrm>
          <a:prstGeom prst="rect">
            <a:avLst/>
          </a:prstGeom>
          <a:noFill/>
        </p:spPr>
        <p:txBody>
          <a:bodyPr wrap="square" rtlCol="0">
            <a:spAutoFit/>
          </a:bodyPr>
          <a:lstStyle/>
          <a:p>
            <a:pPr algn="l">
              <a:lnSpc>
                <a:spcPct val="150000"/>
              </a:lnSpc>
            </a:pPr>
            <a:r>
              <a:rPr lang="zh-CN" altLang="en-US" sz="2400" dirty="0">
                <a:latin typeface="微软雅黑" panose="020B0503020204020204" pitchFamily="34" charset="-122"/>
                <a:ea typeface="微软雅黑" panose="020B0503020204020204" pitchFamily="34" charset="-122"/>
              </a:rPr>
              <a:t>通过前馈网络解决槽填充问题？</a:t>
            </a:r>
            <a:endParaRPr lang="zh-CN" altLang="en-US" sz="24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865505" y="3572248"/>
            <a:ext cx="2501265" cy="581057"/>
          </a:xfrm>
          <a:prstGeom prst="rect">
            <a:avLst/>
          </a:prstGeom>
          <a:noFill/>
        </p:spPr>
        <p:txBody>
          <a:bodyPr wrap="square" rtlCol="0">
            <a:spAutoFit/>
          </a:bodyPr>
          <a:lstStyle/>
          <a:p>
            <a:pPr algn="l">
              <a:lnSpc>
                <a:spcPct val="150000"/>
              </a:lnSpc>
            </a:pPr>
            <a:r>
              <a:rPr lang="zh-CN" altLang="en-US" sz="2400" dirty="0">
                <a:latin typeface="微软雅黑" panose="020B0503020204020204" pitchFamily="34" charset="-122"/>
                <a:ea typeface="微软雅黑" panose="020B0503020204020204" pitchFamily="34" charset="-122"/>
              </a:rPr>
              <a:t>输入：一个单词</a:t>
            </a:r>
            <a:endParaRPr lang="zh-CN" altLang="en-US" sz="24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865505" y="4663841"/>
            <a:ext cx="1903228" cy="581057"/>
          </a:xfrm>
          <a:prstGeom prst="rect">
            <a:avLst/>
          </a:prstGeom>
          <a:noFill/>
        </p:spPr>
        <p:txBody>
          <a:bodyPr wrap="square" rtlCol="0">
            <a:spAutoFit/>
          </a:bodyPr>
          <a:lstStyle/>
          <a:p>
            <a:pPr algn="l">
              <a:lnSpc>
                <a:spcPct val="150000"/>
              </a:lnSpc>
            </a:pPr>
            <a:r>
              <a:rPr lang="zh-CN" altLang="en-US" sz="2400" dirty="0">
                <a:latin typeface="微软雅黑" panose="020B0503020204020204" pitchFamily="34" charset="-122"/>
                <a:ea typeface="微软雅黑" panose="020B0503020204020204" pitchFamily="34" charset="-122"/>
              </a:rPr>
              <a:t>输出：</a:t>
            </a:r>
            <a:endParaRPr lang="zh-CN" altLang="en-US" sz="2400" dirty="0">
              <a:latin typeface="微软雅黑" panose="020B0503020204020204" pitchFamily="34" charset="-122"/>
              <a:ea typeface="微软雅黑" panose="020B0503020204020204" pitchFamily="34" charset="-122"/>
            </a:endParaRPr>
          </a:p>
        </p:txBody>
      </p:sp>
      <p:sp>
        <p:nvSpPr>
          <p:cNvPr id="9" name="文本框 8"/>
          <p:cNvSpPr txBox="1"/>
          <p:nvPr/>
        </p:nvSpPr>
        <p:spPr>
          <a:xfrm>
            <a:off x="1766925" y="4639339"/>
            <a:ext cx="4508557" cy="581057"/>
          </a:xfrm>
          <a:prstGeom prst="rect">
            <a:avLst/>
          </a:prstGeom>
          <a:noFill/>
        </p:spPr>
        <p:txBody>
          <a:bodyPr wrap="square" rtlCol="0">
            <a:spAutoFit/>
          </a:bodyPr>
          <a:lstStyle/>
          <a:p>
            <a:pPr algn="l">
              <a:lnSpc>
                <a:spcPct val="150000"/>
              </a:lnSpc>
            </a:pPr>
            <a:r>
              <a:rPr lang="zh-CN" altLang="en-US" sz="2400" dirty="0">
                <a:latin typeface="微软雅黑" panose="020B0503020204020204" pitchFamily="34" charset="-122"/>
                <a:ea typeface="微软雅黑" panose="020B0503020204020204" pitchFamily="34" charset="-122"/>
              </a:rPr>
              <a:t>表示输入词属于槽的概率分布</a:t>
            </a:r>
            <a:endParaRPr lang="zh-CN" altLang="en-US" sz="24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5881096" y="5512981"/>
            <a:ext cx="808075" cy="458908"/>
          </a:xfrm>
          <a:prstGeom prst="rect">
            <a:avLst/>
          </a:prstGeom>
          <a:noFill/>
        </p:spPr>
        <p:txBody>
          <a:bodyPr wrap="square" rtlCol="0">
            <a:spAutoFit/>
          </a:bodyPr>
          <a:lstStyle/>
          <a:p>
            <a:pPr algn="l">
              <a:lnSpc>
                <a:spcPct val="150000"/>
              </a:lnSpc>
            </a:pPr>
            <a:r>
              <a:rPr lang="zh-CN" altLang="en-US" dirty="0">
                <a:solidFill>
                  <a:srgbClr val="FF0000"/>
                </a:solidFill>
                <a:latin typeface="微软雅黑" panose="020B0503020204020204" pitchFamily="34" charset="-122"/>
                <a:ea typeface="微软雅黑" panose="020B0503020204020204" pitchFamily="34" charset="-122"/>
              </a:rPr>
              <a:t>台北</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7756128" y="1654810"/>
            <a:ext cx="2275367" cy="458908"/>
          </a:xfrm>
          <a:prstGeom prst="rect">
            <a:avLst/>
          </a:prstGeom>
          <a:noFill/>
        </p:spPr>
        <p:txBody>
          <a:bodyPr wrap="square" rtlCol="0">
            <a:spAutoFit/>
          </a:bodyPr>
          <a:lstStyle/>
          <a:p>
            <a:pPr algn="l">
              <a:lnSpc>
                <a:spcPct val="150000"/>
              </a:lnSpc>
            </a:pPr>
            <a:r>
              <a:rPr lang="zh-CN" altLang="en-US" dirty="0">
                <a:solidFill>
                  <a:srgbClr val="FF0000"/>
                </a:solidFill>
                <a:latin typeface="微软雅黑" panose="020B0503020204020204" pitchFamily="34" charset="-122"/>
                <a:ea typeface="微软雅黑" panose="020B0503020204020204" pitchFamily="34" charset="-122"/>
              </a:rPr>
              <a:t>目的地</a:t>
            </a:r>
            <a:r>
              <a:rPr lang="zh-CN" altLang="en-US" dirty="0">
                <a:latin typeface="微软雅黑" panose="020B0503020204020204" pitchFamily="34" charset="-122"/>
                <a:ea typeface="微软雅黑" panose="020B0503020204020204" pitchFamily="34" charset="-122"/>
              </a:rPr>
              <a:t>     </a:t>
            </a:r>
            <a:r>
              <a:rPr lang="zh-CN" altLang="en-US" dirty="0">
                <a:solidFill>
                  <a:srgbClr val="0000FF"/>
                </a:solidFill>
                <a:latin typeface="微软雅黑" panose="020B0503020204020204" pitchFamily="34" charset="-122"/>
                <a:ea typeface="微软雅黑" panose="020B0503020204020204" pitchFamily="34" charset="-122"/>
              </a:rPr>
              <a:t>出发时间</a:t>
            </a:r>
            <a:endParaRPr lang="zh-CN" altLang="en-US" dirty="0">
              <a:solidFill>
                <a:srgbClr val="0000FF"/>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9171" y="5512981"/>
            <a:ext cx="876376" cy="548688"/>
          </a:xfrm>
          <a:prstGeom prst="rect">
            <a:avLst/>
          </a:prstGeom>
        </p:spPr>
      </p:pic>
      <p:sp>
        <p:nvSpPr>
          <p:cNvPr id="14" name="文本框 13"/>
          <p:cNvSpPr txBox="1"/>
          <p:nvPr/>
        </p:nvSpPr>
        <p:spPr>
          <a:xfrm>
            <a:off x="3204593" y="3562705"/>
            <a:ext cx="4508557" cy="1135054"/>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（每个单词都表示为一个向量）</a:t>
            </a:r>
            <a:endParaRPr lang="zh-CN" altLang="en-US" sz="2400" dirty="0">
              <a:latin typeface="微软雅黑" panose="020B0503020204020204" pitchFamily="34" charset="-122"/>
              <a:ea typeface="微软雅黑" panose="020B0503020204020204" pitchFamily="34" charset="-122"/>
            </a:endParaRPr>
          </a:p>
          <a:p>
            <a:pPr algn="l">
              <a:lnSpc>
                <a:spcPct val="150000"/>
              </a:lnSpc>
            </a:pP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9" grpId="0"/>
      <p:bldP spid="10" grpId="0"/>
      <p:bldP spid="11" grpId="0"/>
      <p:bldP spid="14"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lnSpc>
            <a:spcPct val="150000"/>
          </a:lnSpc>
          <a:defRPr dirty="0" smtClean="0">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8859</Words>
  <Application>WPS 演示</Application>
  <PresentationFormat>宽屏</PresentationFormat>
  <Paragraphs>670</Paragraphs>
  <Slides>65</Slides>
  <Notes>65</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14</vt:i4>
      </vt:variant>
      <vt:variant>
        <vt:lpstr>幻灯片标题</vt:lpstr>
      </vt:variant>
      <vt:variant>
        <vt:i4>65</vt:i4>
      </vt:variant>
    </vt:vector>
  </HeadingPairs>
  <TitlesOfParts>
    <vt:vector size="92" baseType="lpstr">
      <vt:lpstr>Arial</vt:lpstr>
      <vt:lpstr>宋体</vt:lpstr>
      <vt:lpstr>Wingdings</vt:lpstr>
      <vt:lpstr>微软雅黑</vt:lpstr>
      <vt:lpstr>楷体</vt:lpstr>
      <vt:lpstr>Arial Unicode MS</vt:lpstr>
      <vt:lpstr>等线</vt:lpstr>
      <vt:lpstr>Cambria Math</vt:lpstr>
      <vt:lpstr>Times New Roman</vt:lpstr>
      <vt:lpstr>隶书</vt:lpstr>
      <vt:lpstr>Calibri</vt:lpstr>
      <vt:lpstr>Symbol</vt:lpstr>
      <vt:lpstr>Office 主题​​</vt:lpstr>
      <vt:lpstr>Equation.KSEE3</vt:lpstr>
      <vt:lpstr>Equation.DSMT4</vt:lpstr>
      <vt:lpstr>Equation.DSMT4</vt:lpstr>
      <vt:lpstr>Equation.DSMT4</vt:lpstr>
      <vt:lpstr>Equation.DSMT4</vt:lpstr>
      <vt:lpstr>Equation.DSMT4</vt:lpstr>
      <vt:lpstr>Equation.KSEE3</vt:lpstr>
      <vt:lpstr>Equation.DSMT4</vt:lpstr>
      <vt:lpstr>Equation.DSMT4</vt:lpstr>
      <vt:lpstr>Equation.DSMT4</vt:lpstr>
      <vt:lpstr>Equation.DSMT4</vt:lpstr>
      <vt:lpstr>Equation.DSMT4</vt:lpstr>
      <vt:lpstr>Equation.DSMT4</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dc:creator>
  <cp:lastModifiedBy>许万茹</cp:lastModifiedBy>
  <cp:revision>308</cp:revision>
  <dcterms:created xsi:type="dcterms:W3CDTF">2020-05-12T07:42:00Z</dcterms:created>
  <dcterms:modified xsi:type="dcterms:W3CDTF">2021-11-16T06:39:29Z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2052-11.1.0.11045</vt:lpwstr>
  </property>
  <property fmtid="{D5CDD505-2E9C-101B-9397-08002B2CF9AE}" pid="3" name="ICV">
    <vt:lpwstr>12EA8B734D4342418D57180D74AF153B</vt:lpwstr>
  </property>
</Properties>
</file>